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35"/>
  </p:notesMasterIdLst>
  <p:sldIdLst>
    <p:sldId id="329" r:id="rId2"/>
    <p:sldId id="351" r:id="rId3"/>
    <p:sldId id="352" r:id="rId4"/>
    <p:sldId id="259" r:id="rId5"/>
    <p:sldId id="296" r:id="rId6"/>
    <p:sldId id="346" r:id="rId7"/>
    <p:sldId id="349" r:id="rId8"/>
    <p:sldId id="299" r:id="rId9"/>
    <p:sldId id="353" r:id="rId10"/>
    <p:sldId id="264" r:id="rId11"/>
    <p:sldId id="303" r:id="rId12"/>
    <p:sldId id="261" r:id="rId13"/>
    <p:sldId id="345" r:id="rId14"/>
    <p:sldId id="354" r:id="rId15"/>
    <p:sldId id="302" r:id="rId16"/>
    <p:sldId id="350" r:id="rId17"/>
    <p:sldId id="325" r:id="rId18"/>
    <p:sldId id="334" r:id="rId19"/>
    <p:sldId id="317" r:id="rId20"/>
    <p:sldId id="316" r:id="rId21"/>
    <p:sldId id="355" r:id="rId22"/>
    <p:sldId id="318" r:id="rId23"/>
    <p:sldId id="333" r:id="rId24"/>
    <p:sldId id="338" r:id="rId25"/>
    <p:sldId id="336" r:id="rId26"/>
    <p:sldId id="328" r:id="rId27"/>
    <p:sldId id="332" r:id="rId28"/>
    <p:sldId id="356" r:id="rId29"/>
    <p:sldId id="357" r:id="rId30"/>
    <p:sldId id="266" r:id="rId31"/>
    <p:sldId id="341" r:id="rId32"/>
    <p:sldId id="268" r:id="rId33"/>
    <p:sldId id="277" r:id="rId3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タイトル" id="{DDE0C72C-075A-4C30-A0E7-506C5F8C2760}">
          <p14:sldIdLst>
            <p14:sldId id="329"/>
          </p14:sldIdLst>
        </p14:section>
        <p14:section name="本文" id="{FACCB9E6-93CC-4974-8C68-D507726A6E5D}">
          <p14:sldIdLst>
            <p14:sldId id="351"/>
            <p14:sldId id="352"/>
            <p14:sldId id="259"/>
            <p14:sldId id="296"/>
            <p14:sldId id="346"/>
            <p14:sldId id="349"/>
            <p14:sldId id="299"/>
            <p14:sldId id="353"/>
            <p14:sldId id="264"/>
            <p14:sldId id="303"/>
            <p14:sldId id="261"/>
            <p14:sldId id="345"/>
            <p14:sldId id="354"/>
            <p14:sldId id="302"/>
            <p14:sldId id="350"/>
            <p14:sldId id="325"/>
            <p14:sldId id="334"/>
            <p14:sldId id="317"/>
            <p14:sldId id="316"/>
            <p14:sldId id="355"/>
            <p14:sldId id="318"/>
            <p14:sldId id="333"/>
            <p14:sldId id="338"/>
            <p14:sldId id="336"/>
            <p14:sldId id="328"/>
            <p14:sldId id="332"/>
            <p14:sldId id="356"/>
            <p14:sldId id="357"/>
            <p14:sldId id="266"/>
            <p14:sldId id="341"/>
            <p14:sldId id="268"/>
            <p14:sldId id="27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中村 建翔" initials="中村" lastIdx="1" clrIdx="0">
    <p:extLst>
      <p:ext uri="{19B8F6BF-5375-455C-9EA6-DF929625EA0E}">
        <p15:presenceInfo xmlns:p15="http://schemas.microsoft.com/office/powerpoint/2012/main" userId="8299eb77c94a948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000"/>
    <a:srgbClr val="FF6600"/>
    <a:srgbClr val="2F52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スタイルなし、表のグリッド線あり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2838BEF-8BB2-4498-84A7-C5851F593DF1}" styleName="中間スタイル 4 - アクセント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979" autoAdjust="0"/>
    <p:restoredTop sz="94660"/>
  </p:normalViewPr>
  <p:slideViewPr>
    <p:cSldViewPr snapToGrid="0">
      <p:cViewPr varScale="1">
        <p:scale>
          <a:sx n="54" d="100"/>
          <a:sy n="54" d="100"/>
        </p:scale>
        <p:origin x="420" y="6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DF092F-C083-45B7-8240-33B7F0B0541D}" type="datetimeFigureOut">
              <a:rPr kumimoji="1" lang="ja-JP" altLang="en-US" smtClean="0"/>
              <a:t>2022/1/2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833AB3-7A34-453B-BD9F-0BA034FC2F0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552745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画像は，</a:t>
            </a:r>
            <a:r>
              <a:rPr kumimoji="1" lang="en-US" altLang="ja-JP" dirty="0"/>
              <a:t>horizontal signal 1</a:t>
            </a:r>
            <a:r>
              <a:rPr kumimoji="1" lang="ja-JP" altLang="en-US" dirty="0"/>
              <a:t>の </a:t>
            </a:r>
            <a:r>
              <a:rPr kumimoji="1" lang="en-US" altLang="ja-JP" dirty="0"/>
              <a:t>372,373,374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833AB3-7A34-453B-BD9F-0BA034FC2F0B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520895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画像は，</a:t>
            </a:r>
            <a:r>
              <a:rPr kumimoji="1" lang="en-US" altLang="ja-JP" dirty="0"/>
              <a:t>horizontal signal 1</a:t>
            </a:r>
            <a:r>
              <a:rPr kumimoji="1" lang="ja-JP" altLang="en-US" dirty="0"/>
              <a:t>の </a:t>
            </a:r>
            <a:r>
              <a:rPr kumimoji="1" lang="en-US" altLang="ja-JP" dirty="0"/>
              <a:t>372,373,374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833AB3-7A34-453B-BD9F-0BA034FC2F0B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476733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画像は，</a:t>
            </a:r>
            <a:r>
              <a:rPr kumimoji="1" lang="en-US" altLang="ja-JP" dirty="0"/>
              <a:t>vertical signal 1 </a:t>
            </a:r>
            <a:r>
              <a:rPr kumimoji="1" lang="ja-JP" altLang="en-US" dirty="0"/>
              <a:t>の </a:t>
            </a:r>
            <a:r>
              <a:rPr kumimoji="1" lang="en-US" altLang="ja-JP" dirty="0"/>
              <a:t>536,537,538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833AB3-7A34-453B-BD9F-0BA034FC2F0B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834811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画像は，</a:t>
            </a:r>
            <a:r>
              <a:rPr kumimoji="1" lang="en-US" altLang="ja-JP" dirty="0"/>
              <a:t>vertical signal 1 </a:t>
            </a:r>
            <a:r>
              <a:rPr kumimoji="1" lang="ja-JP" altLang="en-US" dirty="0"/>
              <a:t>の </a:t>
            </a:r>
            <a:r>
              <a:rPr kumimoji="1" lang="en-US" altLang="ja-JP" dirty="0"/>
              <a:t>536,537,538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833AB3-7A34-453B-BD9F-0BA034FC2F0B}" type="slidenum">
              <a:rPr kumimoji="1" lang="ja-JP" altLang="en-US" smtClean="0"/>
              <a:t>27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661789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画像は，</a:t>
            </a:r>
            <a:r>
              <a:rPr kumimoji="1" lang="en-US" altLang="ja-JP" dirty="0"/>
              <a:t>vertical signal 1 </a:t>
            </a:r>
            <a:r>
              <a:rPr kumimoji="1" lang="ja-JP" altLang="en-US" dirty="0"/>
              <a:t>の </a:t>
            </a:r>
            <a:r>
              <a:rPr kumimoji="1" lang="en-US" altLang="ja-JP" dirty="0"/>
              <a:t>536,537,538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833AB3-7A34-453B-BD9F-0BA034FC2F0B}" type="slidenum">
              <a:rPr kumimoji="1" lang="ja-JP" altLang="en-US" smtClean="0"/>
              <a:t>28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661789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0A73BCFE-AE54-4D58-937A-2B24786FB4C4}"/>
              </a:ext>
            </a:extLst>
          </p:cNvPr>
          <p:cNvCxnSpPr>
            <a:cxnSpLocks/>
          </p:cNvCxnSpPr>
          <p:nvPr userDrawn="1"/>
        </p:nvCxnSpPr>
        <p:spPr>
          <a:xfrm>
            <a:off x="0" y="3522622"/>
            <a:ext cx="9144000" cy="0"/>
          </a:xfrm>
          <a:prstGeom prst="line">
            <a:avLst/>
          </a:prstGeom>
          <a:ln w="57150">
            <a:gradFill flip="none" rotWithShape="1">
              <a:gsLst>
                <a:gs pos="50000">
                  <a:schemeClr val="accent5">
                    <a:lumMod val="67000"/>
                    <a:lumOff val="33000"/>
                  </a:schemeClr>
                </a:gs>
                <a:gs pos="6000">
                  <a:schemeClr val="accent5">
                    <a:lumMod val="60000"/>
                    <a:lumOff val="40000"/>
                  </a:schemeClr>
                </a:gs>
                <a:gs pos="100000">
                  <a:schemeClr val="accent5">
                    <a:lumMod val="100000"/>
                  </a:schemeClr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479415"/>
            <a:ext cx="7772400" cy="1707923"/>
          </a:xfrm>
        </p:spPr>
        <p:txBody>
          <a:bodyPr anchor="b">
            <a:normAutofit/>
          </a:bodyPr>
          <a:lstStyle>
            <a:lvl1pPr algn="ctr">
              <a:defRPr sz="4000"/>
            </a:lvl1pPr>
          </a:lstStyle>
          <a:p>
            <a:r>
              <a:rPr lang="ja-JP" altLang="en-US" dirty="0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959091"/>
            <a:ext cx="6858000" cy="1184418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 dirty="0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713CB3-A9D1-4224-AF75-EC156ECF296A}" type="datetime1">
              <a:rPr kumimoji="1" lang="ja-JP" altLang="en-US" smtClean="0"/>
              <a:t>2022/1/2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784174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4997B5-9E2F-4568-987D-3D3CE3E53299}" type="datetime1">
              <a:rPr kumimoji="1" lang="ja-JP" altLang="en-US" smtClean="0"/>
              <a:t>2022/1/2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1F9C2-6641-4325-A1B0-8726CAAFC08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588457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05F0E7-1B5E-4682-865E-B44E10EA52EB}" type="datetime1">
              <a:rPr kumimoji="1" lang="ja-JP" altLang="en-US" smtClean="0"/>
              <a:t>2022/1/2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1F9C2-6641-4325-A1B0-8726CAAFC08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567557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792" y="1"/>
            <a:ext cx="8626416" cy="681036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ja-JP" altLang="en-US" dirty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791" y="805776"/>
            <a:ext cx="8626415" cy="5371187"/>
          </a:xfrm>
        </p:spPr>
        <p:txBody>
          <a:bodyPr/>
          <a:lstStyle>
            <a:lvl1pPr marL="228600" indent="-228600">
              <a:buClr>
                <a:schemeClr val="accent1"/>
              </a:buClr>
              <a:buFont typeface="Wingdings" panose="05000000000000000000" pitchFamily="2" charset="2"/>
              <a:buChar char="Ø"/>
              <a:defRPr/>
            </a:lvl1pPr>
            <a:lvl2pPr marL="685800" indent="-228600">
              <a:buClr>
                <a:schemeClr val="accent1"/>
              </a:buClr>
              <a:buFont typeface="Wingdings" panose="05000000000000000000" pitchFamily="2" charset="2"/>
              <a:buChar char="ü"/>
              <a:defRPr sz="2000"/>
            </a:lvl2pPr>
            <a:lvl3pPr marL="1143000" indent="-228600"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3pPr>
            <a:lvl4pPr marL="1600200" indent="-228600">
              <a:buFont typeface="Arial" panose="020B0604020202020204" pitchFamily="34" charset="0"/>
              <a:buChar char="•"/>
              <a:defRPr/>
            </a:lvl4pPr>
            <a:lvl5pPr marL="2057400" indent="-2286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ja-JP" altLang="en-US" dirty="0"/>
              <a:t>マスター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0160D-33B8-400C-820D-A05EDBEDFF6B}" type="datetime1">
              <a:rPr kumimoji="1" lang="ja-JP" altLang="en-US" smtClean="0"/>
              <a:t>2022/1/2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800"/>
            </a:lvl1pPr>
          </a:lstStyle>
          <a:p>
            <a:fld id="{4611F9C2-6641-4325-A1B0-8726CAAFC082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961EEEA9-A18A-4067-8E72-2C90B7B15572}"/>
              </a:ext>
            </a:extLst>
          </p:cNvPr>
          <p:cNvCxnSpPr>
            <a:cxnSpLocks/>
          </p:cNvCxnSpPr>
          <p:nvPr userDrawn="1"/>
        </p:nvCxnSpPr>
        <p:spPr>
          <a:xfrm>
            <a:off x="0" y="589807"/>
            <a:ext cx="9144000" cy="0"/>
          </a:xfrm>
          <a:prstGeom prst="line">
            <a:avLst/>
          </a:prstGeom>
          <a:ln w="57150">
            <a:gradFill flip="none" rotWithShape="1">
              <a:gsLst>
                <a:gs pos="50000">
                  <a:schemeClr val="accent5">
                    <a:lumMod val="67000"/>
                    <a:lumOff val="33000"/>
                  </a:schemeClr>
                </a:gs>
                <a:gs pos="6000">
                  <a:schemeClr val="accent5">
                    <a:lumMod val="60000"/>
                    <a:lumOff val="40000"/>
                  </a:schemeClr>
                </a:gs>
                <a:gs pos="100000">
                  <a:schemeClr val="accent5">
                    <a:lumMod val="100000"/>
                  </a:schemeClr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13029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408307-2439-4B1B-B3BE-EC4D9D90A27B}" type="datetime1">
              <a:rPr kumimoji="1" lang="ja-JP" altLang="en-US" smtClean="0"/>
              <a:t>2022/1/2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1F9C2-6641-4325-A1B0-8726CAAFC08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231769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925200"/>
            <a:ext cx="3886200" cy="5233534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925200"/>
            <a:ext cx="3886200" cy="5233534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BD4B9-D88E-423C-AC97-AA0638AB3F67}" type="datetime1">
              <a:rPr kumimoji="1" lang="ja-JP" altLang="en-US" smtClean="0"/>
              <a:t>2022/1/2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1F9C2-6641-4325-A1B0-8726CAAFC082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ABA1358F-D2E2-4422-B358-4B22DE61BABD}"/>
              </a:ext>
            </a:extLst>
          </p:cNvPr>
          <p:cNvCxnSpPr/>
          <p:nvPr userDrawn="1"/>
        </p:nvCxnSpPr>
        <p:spPr>
          <a:xfrm>
            <a:off x="0" y="839973"/>
            <a:ext cx="9144000" cy="0"/>
          </a:xfrm>
          <a:prstGeom prst="line">
            <a:avLst/>
          </a:prstGeom>
          <a:ln w="57150">
            <a:gradFill flip="none" rotWithShape="1">
              <a:gsLst>
                <a:gs pos="0">
                  <a:schemeClr val="accent5">
                    <a:lumMod val="40000"/>
                    <a:lumOff val="60000"/>
                  </a:schemeClr>
                </a:gs>
                <a:gs pos="0">
                  <a:schemeClr val="accent5">
                    <a:lumMod val="60000"/>
                    <a:lumOff val="40000"/>
                  </a:schemeClr>
                </a:gs>
                <a:gs pos="100000">
                  <a:schemeClr val="accent5">
                    <a:lumMod val="75000"/>
                  </a:schemeClr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39310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526AFA-8E0F-43A0-95E8-CAB2683A848D}" type="datetime1">
              <a:rPr kumimoji="1" lang="ja-JP" altLang="en-US" smtClean="0"/>
              <a:t>2022/1/2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1F9C2-6641-4325-A1B0-8726CAAFC08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481662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CBB0C-55B6-4FED-A18B-DD18A00D5F21}" type="datetime1">
              <a:rPr kumimoji="1" lang="ja-JP" altLang="en-US" smtClean="0"/>
              <a:t>2022/1/2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1F9C2-6641-4325-A1B0-8726CAAFC08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373519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03B03-28BE-4FEF-8A8F-4B5AB41B9EDA}" type="datetime1">
              <a:rPr kumimoji="1" lang="ja-JP" altLang="en-US" smtClean="0"/>
              <a:t>2022/1/2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1F9C2-6641-4325-A1B0-8726CAAFC08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660447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9421F-F1BC-41D3-9856-F8E01DCA85EF}" type="datetime1">
              <a:rPr kumimoji="1" lang="ja-JP" altLang="en-US" smtClean="0"/>
              <a:t>2022/1/2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1F9C2-6641-4325-A1B0-8726CAAFC08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564129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D0F761-DDDE-4C16-806B-6480EF1A12A9}" type="datetime1">
              <a:rPr kumimoji="1" lang="ja-JP" altLang="en-US" smtClean="0"/>
              <a:t>2022/1/2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1F9C2-6641-4325-A1B0-8726CAAFC08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800995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1"/>
            <a:ext cx="7886700" cy="8399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 dirty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925033"/>
            <a:ext cx="7886700" cy="52519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dirty="0"/>
              <a:t>マスター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486B3F-B4FA-4FAF-A2E9-0DB0D22E2148}" type="datetime1">
              <a:rPr kumimoji="1" lang="ja-JP" altLang="en-US" smtClean="0"/>
              <a:t>2022/1/2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86600" y="8714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11F9C2-6641-4325-A1B0-8726CAAFC082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005335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00B0F0"/>
        </a:buClr>
        <a:buSzPct val="90000"/>
        <a:buFont typeface="Wingdings" panose="05000000000000000000" pitchFamily="2" charset="2"/>
        <a:buChar char="u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B0F0"/>
        </a:buClr>
        <a:buFont typeface="Wingdings" panose="05000000000000000000" pitchFamily="2" charset="2"/>
        <a:buChar char="Ø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B0F0"/>
        </a:buClr>
        <a:buFont typeface="Wingdings" panose="05000000000000000000" pitchFamily="2" charset="2"/>
        <a:buChar char="ü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B0F0"/>
        </a:buClr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g"/><Relationship Id="rId5" Type="http://schemas.openxmlformats.org/officeDocument/2006/relationships/image" Target="../media/image11.jpg"/><Relationship Id="rId4" Type="http://schemas.microsoft.com/office/2007/relationships/hdphoto" Target="../media/hdphoto2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g"/><Relationship Id="rId5" Type="http://schemas.openxmlformats.org/officeDocument/2006/relationships/image" Target="../media/image19.jp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g"/><Relationship Id="rId13" Type="http://schemas.openxmlformats.org/officeDocument/2006/relationships/image" Target="../media/image31.jpg"/><Relationship Id="rId18" Type="http://schemas.openxmlformats.org/officeDocument/2006/relationships/image" Target="../media/image36.jp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5.jpg"/><Relationship Id="rId12" Type="http://schemas.openxmlformats.org/officeDocument/2006/relationships/image" Target="../media/image30.jpg"/><Relationship Id="rId17" Type="http://schemas.openxmlformats.org/officeDocument/2006/relationships/image" Target="../media/image35.jpg"/><Relationship Id="rId2" Type="http://schemas.microsoft.com/office/2007/relationships/media" Target="../media/media1.mp4"/><Relationship Id="rId16" Type="http://schemas.openxmlformats.org/officeDocument/2006/relationships/image" Target="../media/image34.jpg"/><Relationship Id="rId1" Type="http://schemas.openxmlformats.org/officeDocument/2006/relationships/video" Target="NULL" TargetMode="External"/><Relationship Id="rId6" Type="http://schemas.openxmlformats.org/officeDocument/2006/relationships/image" Target="../media/image24.jpg"/><Relationship Id="rId11" Type="http://schemas.openxmlformats.org/officeDocument/2006/relationships/image" Target="../media/image29.jpg"/><Relationship Id="rId5" Type="http://schemas.openxmlformats.org/officeDocument/2006/relationships/image" Target="../media/image23.jpg"/><Relationship Id="rId15" Type="http://schemas.openxmlformats.org/officeDocument/2006/relationships/image" Target="../media/image33.jpg"/><Relationship Id="rId10" Type="http://schemas.openxmlformats.org/officeDocument/2006/relationships/image" Target="../media/image28.jpg"/><Relationship Id="rId19" Type="http://schemas.openxmlformats.org/officeDocument/2006/relationships/image" Target="../media/image37.jpg"/><Relationship Id="rId4" Type="http://schemas.openxmlformats.org/officeDocument/2006/relationships/image" Target="../media/image22.png"/><Relationship Id="rId9" Type="http://schemas.openxmlformats.org/officeDocument/2006/relationships/image" Target="../media/image27.jpg"/><Relationship Id="rId14" Type="http://schemas.openxmlformats.org/officeDocument/2006/relationships/image" Target="../media/image32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jpg"/><Relationship Id="rId4" Type="http://schemas.openxmlformats.org/officeDocument/2006/relationships/image" Target="../media/image43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0.png"/><Relationship Id="rId5" Type="http://schemas.openxmlformats.org/officeDocument/2006/relationships/image" Target="../media/image46.png"/><Relationship Id="rId10" Type="http://schemas.openxmlformats.org/officeDocument/2006/relationships/image" Target="../media/image51.png"/><Relationship Id="rId4" Type="http://schemas.openxmlformats.org/officeDocument/2006/relationships/image" Target="../media/image450.png"/><Relationship Id="rId9" Type="http://schemas.openxmlformats.org/officeDocument/2006/relationships/image" Target="../media/image5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JPG"/><Relationship Id="rId3" Type="http://schemas.openxmlformats.org/officeDocument/2006/relationships/image" Target="../media/image10.png"/><Relationship Id="rId7" Type="http://schemas.openxmlformats.org/officeDocument/2006/relationships/image" Target="../media/image1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g"/><Relationship Id="rId5" Type="http://schemas.openxmlformats.org/officeDocument/2006/relationships/image" Target="../media/image11.jpg"/><Relationship Id="rId4" Type="http://schemas.microsoft.com/office/2007/relationships/hdphoto" Target="../media/hdphoto2.wdp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7" Type="http://schemas.openxmlformats.org/officeDocument/2006/relationships/image" Target="../media/image13.jp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jpg"/><Relationship Id="rId5" Type="http://schemas.openxmlformats.org/officeDocument/2006/relationships/image" Target="../media/image12.jpg"/><Relationship Id="rId4" Type="http://schemas.openxmlformats.org/officeDocument/2006/relationships/image" Target="../media/image52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15.png"/><Relationship Id="rId7" Type="http://schemas.openxmlformats.org/officeDocument/2006/relationships/image" Target="../media/image60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Relationship Id="rId9" Type="http://schemas.openxmlformats.org/officeDocument/2006/relationships/image" Target="../media/image62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9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FE477989-B232-402F-BE24-4C60EEC0047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 dirty="0"/>
              <a:t>LED array acquisition in Road to Vehicle Visible Light Communication when receiver crosses transmitter</a:t>
            </a:r>
            <a:endParaRPr lang="ja-JP" altLang="en-US" dirty="0"/>
          </a:p>
        </p:txBody>
      </p:sp>
      <p:sp>
        <p:nvSpPr>
          <p:cNvPr id="5" name="字幕 4">
            <a:extLst>
              <a:ext uri="{FF2B5EF4-FFF2-40B4-BE49-F238E27FC236}">
                <a16:creationId xmlns:a16="http://schemas.microsoft.com/office/drawing/2014/main" id="{A8E73FD6-6364-4DA5-B6CF-F51BCD3513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959091"/>
            <a:ext cx="6858000" cy="2414000"/>
          </a:xfrm>
        </p:spPr>
        <p:txBody>
          <a:bodyPr>
            <a:normAutofit/>
          </a:bodyPr>
          <a:lstStyle/>
          <a:p>
            <a:r>
              <a:rPr lang="en-US" altLang="ja-JP" dirty="0"/>
              <a:t>2021/12/02</a:t>
            </a:r>
            <a:r>
              <a:rPr lang="ja-JP" altLang="en-US" dirty="0"/>
              <a:t>　</a:t>
            </a:r>
            <a:r>
              <a:rPr lang="en-US" altLang="ja-JP" b="0" i="0" dirty="0">
                <a:effectLst/>
                <a:latin typeface="Segoe UI" panose="020B0502040204020203" pitchFamily="34" charset="0"/>
              </a:rPr>
              <a:t>ICETC 2021</a:t>
            </a:r>
            <a:endParaRPr lang="en-US" altLang="ja-JP" dirty="0"/>
          </a:p>
          <a:p>
            <a:r>
              <a:rPr lang="en-US" altLang="ja-JP" dirty="0"/>
              <a:t>Nagoya University Kento</a:t>
            </a:r>
            <a:r>
              <a:rPr lang="ja-JP" altLang="en-US" dirty="0"/>
              <a:t> </a:t>
            </a:r>
            <a:r>
              <a:rPr lang="en-US" altLang="ja-JP" dirty="0"/>
              <a:t>Nakamura</a:t>
            </a:r>
          </a:p>
          <a:p>
            <a:r>
              <a:rPr lang="en-US" altLang="ja-JP" dirty="0"/>
              <a:t>Takaya Yamazato, Masayuki, Koji Kamakura,</a:t>
            </a:r>
          </a:p>
          <a:p>
            <a:r>
              <a:rPr lang="en-US" altLang="ja-JP" dirty="0"/>
              <a:t> Shintaro Arai, Tomohiro, Toshiaki Fujii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25695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ADF4960-294F-4643-9328-E10DD08AE6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System Model of VLC</a:t>
            </a:r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0590DB29-17F1-4F28-85CF-484679E32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kumimoji="1" lang="en-US" altLang="ja-JP" dirty="0"/>
              <a:t>7</a:t>
            </a:r>
            <a:endParaRPr kumimoji="1" lang="ja-JP" altLang="en-US" dirty="0"/>
          </a:p>
        </p:txBody>
      </p:sp>
      <p:sp>
        <p:nvSpPr>
          <p:cNvPr id="32" name="コンテンツ プレースホルダー 2">
            <a:extLst>
              <a:ext uri="{FF2B5EF4-FFF2-40B4-BE49-F238E27FC236}">
                <a16:creationId xmlns:a16="http://schemas.microsoft.com/office/drawing/2014/main" id="{1A4D1971-5A59-443A-A035-BDC4DEDF04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793" y="5288504"/>
            <a:ext cx="8626415" cy="1343068"/>
          </a:xfrm>
        </p:spPr>
        <p:txBody>
          <a:bodyPr>
            <a:normAutofit/>
          </a:bodyPr>
          <a:lstStyle/>
          <a:p>
            <a:r>
              <a:rPr lang="en-US" altLang="ja-JP" dirty="0"/>
              <a:t>The algorithm that acquisition and tracking LED array transmitter.</a:t>
            </a:r>
          </a:p>
          <a:p>
            <a:pPr lvl="1"/>
            <a:r>
              <a:rPr lang="en-US" altLang="ja-JP" dirty="0"/>
              <a:t>Calculate spatial and temporal gradient from the captured image and average these parameters over some captured images.</a:t>
            </a:r>
            <a:endParaRPr lang="en-US" altLang="ja-JP" dirty="0">
              <a:solidFill>
                <a:srgbClr val="FF0000"/>
              </a:solidFill>
            </a:endParaRPr>
          </a:p>
        </p:txBody>
      </p:sp>
      <p:grpSp>
        <p:nvGrpSpPr>
          <p:cNvPr id="3" name="グループ化 2">
            <a:extLst>
              <a:ext uri="{FF2B5EF4-FFF2-40B4-BE49-F238E27FC236}">
                <a16:creationId xmlns:a16="http://schemas.microsoft.com/office/drawing/2014/main" id="{6E8AEFBE-3AED-49F2-B47D-FDB9771536C4}"/>
              </a:ext>
            </a:extLst>
          </p:cNvPr>
          <p:cNvGrpSpPr/>
          <p:nvPr/>
        </p:nvGrpSpPr>
        <p:grpSpPr>
          <a:xfrm>
            <a:off x="557712" y="850442"/>
            <a:ext cx="7949289" cy="4271436"/>
            <a:chOff x="557712" y="850442"/>
            <a:chExt cx="7949289" cy="4271436"/>
          </a:xfrm>
        </p:grpSpPr>
        <p:sp>
          <p:nvSpPr>
            <p:cNvPr id="33" name="正方形/長方形 32">
              <a:extLst>
                <a:ext uri="{FF2B5EF4-FFF2-40B4-BE49-F238E27FC236}">
                  <a16:creationId xmlns:a16="http://schemas.microsoft.com/office/drawing/2014/main" id="{D9DBD795-5D9E-4FF2-93C6-51B3B56C94E0}"/>
                </a:ext>
              </a:extLst>
            </p:cNvPr>
            <p:cNvSpPr/>
            <p:nvPr/>
          </p:nvSpPr>
          <p:spPr>
            <a:xfrm>
              <a:off x="4730496" y="1253586"/>
              <a:ext cx="1615440" cy="67056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dirty="0">
                  <a:solidFill>
                    <a:schemeClr val="tx1"/>
                  </a:solidFill>
                </a:rPr>
                <a:t>On Off Keying</a:t>
              </a:r>
            </a:p>
            <a:p>
              <a:pPr algn="ctr"/>
              <a:r>
                <a:rPr kumimoji="1" lang="en-US" altLang="ja-JP" dirty="0">
                  <a:solidFill>
                    <a:schemeClr val="tx1"/>
                  </a:solidFill>
                </a:rPr>
                <a:t>Modulation</a:t>
              </a:r>
              <a:endParaRPr kumimoji="1" lang="ja-JP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4" name="正方形/長方形 33">
              <a:extLst>
                <a:ext uri="{FF2B5EF4-FFF2-40B4-BE49-F238E27FC236}">
                  <a16:creationId xmlns:a16="http://schemas.microsoft.com/office/drawing/2014/main" id="{76470EA2-B623-453D-820B-07D863F1F892}"/>
                </a:ext>
              </a:extLst>
            </p:cNvPr>
            <p:cNvSpPr/>
            <p:nvPr/>
          </p:nvSpPr>
          <p:spPr>
            <a:xfrm>
              <a:off x="2731008" y="1253178"/>
              <a:ext cx="1615440" cy="67056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dirty="0">
                  <a:solidFill>
                    <a:schemeClr val="tx1"/>
                  </a:solidFill>
                </a:rPr>
                <a:t>Input data</a:t>
              </a:r>
              <a:endParaRPr kumimoji="1" lang="ja-JP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5" name="正方形/長方形 34">
              <a:extLst>
                <a:ext uri="{FF2B5EF4-FFF2-40B4-BE49-F238E27FC236}">
                  <a16:creationId xmlns:a16="http://schemas.microsoft.com/office/drawing/2014/main" id="{1DC81B89-4901-4C92-BA9E-A476D8551538}"/>
                </a:ext>
              </a:extLst>
            </p:cNvPr>
            <p:cNvSpPr/>
            <p:nvPr/>
          </p:nvSpPr>
          <p:spPr>
            <a:xfrm>
              <a:off x="6729984" y="3238097"/>
              <a:ext cx="1615440" cy="67056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dirty="0">
                  <a:solidFill>
                    <a:schemeClr val="tx1"/>
                  </a:solidFill>
                </a:rPr>
                <a:t>High-Speed Camera</a:t>
              </a:r>
              <a:endParaRPr kumimoji="1" lang="ja-JP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6" name="正方形/長方形 35">
              <a:extLst>
                <a:ext uri="{FF2B5EF4-FFF2-40B4-BE49-F238E27FC236}">
                  <a16:creationId xmlns:a16="http://schemas.microsoft.com/office/drawing/2014/main" id="{F217CEC4-3C86-4B96-B945-FA2E85FB85C5}"/>
                </a:ext>
              </a:extLst>
            </p:cNvPr>
            <p:cNvSpPr/>
            <p:nvPr/>
          </p:nvSpPr>
          <p:spPr>
            <a:xfrm>
              <a:off x="6729984" y="1253586"/>
              <a:ext cx="1615440" cy="67056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dirty="0">
                  <a:solidFill>
                    <a:schemeClr val="tx1"/>
                  </a:solidFill>
                </a:rPr>
                <a:t>LED Array</a:t>
              </a:r>
              <a:endParaRPr kumimoji="1" lang="ja-JP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正方形/長方形 36">
              <a:extLst>
                <a:ext uri="{FF2B5EF4-FFF2-40B4-BE49-F238E27FC236}">
                  <a16:creationId xmlns:a16="http://schemas.microsoft.com/office/drawing/2014/main" id="{F4B18943-E699-4AEA-84FE-13D3F0390686}"/>
                </a:ext>
              </a:extLst>
            </p:cNvPr>
            <p:cNvSpPr/>
            <p:nvPr/>
          </p:nvSpPr>
          <p:spPr>
            <a:xfrm>
              <a:off x="725424" y="3238097"/>
              <a:ext cx="1615440" cy="67056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dirty="0">
                  <a:solidFill>
                    <a:schemeClr val="tx1"/>
                  </a:solidFill>
                </a:rPr>
                <a:t>Output data</a:t>
              </a:r>
              <a:endParaRPr kumimoji="1" lang="ja-JP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8" name="正方形/長方形 37">
              <a:extLst>
                <a:ext uri="{FF2B5EF4-FFF2-40B4-BE49-F238E27FC236}">
                  <a16:creationId xmlns:a16="http://schemas.microsoft.com/office/drawing/2014/main" id="{53CDB634-5D43-4DEE-9550-09D96F48556C}"/>
                </a:ext>
              </a:extLst>
            </p:cNvPr>
            <p:cNvSpPr/>
            <p:nvPr/>
          </p:nvSpPr>
          <p:spPr>
            <a:xfrm>
              <a:off x="2731008" y="3238097"/>
              <a:ext cx="1615440" cy="67056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dirty="0">
                  <a:solidFill>
                    <a:schemeClr val="tx1"/>
                  </a:solidFill>
                </a:rPr>
                <a:t>On Off Keying</a:t>
              </a:r>
            </a:p>
            <a:p>
              <a:pPr algn="ctr"/>
              <a:r>
                <a:rPr kumimoji="1" lang="en-US" altLang="ja-JP" dirty="0">
                  <a:solidFill>
                    <a:schemeClr val="tx1"/>
                  </a:solidFill>
                </a:rPr>
                <a:t>Demodulation</a:t>
              </a:r>
              <a:endParaRPr kumimoji="1" lang="ja-JP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9" name="正方形/長方形 38">
              <a:extLst>
                <a:ext uri="{FF2B5EF4-FFF2-40B4-BE49-F238E27FC236}">
                  <a16:creationId xmlns:a16="http://schemas.microsoft.com/office/drawing/2014/main" id="{C392A7B5-AA99-4B6D-9433-B1EB201BA4BD}"/>
                </a:ext>
              </a:extLst>
            </p:cNvPr>
            <p:cNvSpPr/>
            <p:nvPr/>
          </p:nvSpPr>
          <p:spPr>
            <a:xfrm>
              <a:off x="4730496" y="3238097"/>
              <a:ext cx="1615440" cy="67056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dirty="0">
                  <a:solidFill>
                    <a:schemeClr val="tx1"/>
                  </a:solidFill>
                </a:rPr>
                <a:t>Image Processing</a:t>
              </a:r>
              <a:endParaRPr kumimoji="1" lang="ja-JP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40" name="直線矢印コネクタ 39">
              <a:extLst>
                <a:ext uri="{FF2B5EF4-FFF2-40B4-BE49-F238E27FC236}">
                  <a16:creationId xmlns:a16="http://schemas.microsoft.com/office/drawing/2014/main" id="{C92EFC9C-E530-4F50-B0FD-4E8BF469068A}"/>
                </a:ext>
              </a:extLst>
            </p:cNvPr>
            <p:cNvCxnSpPr>
              <a:stCxn id="34" idx="3"/>
              <a:endCxn id="33" idx="1"/>
            </p:cNvCxnSpPr>
            <p:nvPr/>
          </p:nvCxnSpPr>
          <p:spPr>
            <a:xfrm>
              <a:off x="4346448" y="1588458"/>
              <a:ext cx="384048" cy="40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線矢印コネクタ 40">
              <a:extLst>
                <a:ext uri="{FF2B5EF4-FFF2-40B4-BE49-F238E27FC236}">
                  <a16:creationId xmlns:a16="http://schemas.microsoft.com/office/drawing/2014/main" id="{1C6C263F-DA2C-4AB5-BA97-8E0F3652511D}"/>
                </a:ext>
              </a:extLst>
            </p:cNvPr>
            <p:cNvCxnSpPr/>
            <p:nvPr/>
          </p:nvCxnSpPr>
          <p:spPr>
            <a:xfrm>
              <a:off x="6345936" y="1589220"/>
              <a:ext cx="384048" cy="40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矢印コネクタ 41">
              <a:extLst>
                <a:ext uri="{FF2B5EF4-FFF2-40B4-BE49-F238E27FC236}">
                  <a16:creationId xmlns:a16="http://schemas.microsoft.com/office/drawing/2014/main" id="{77843624-514A-4A16-B3B9-D25D72678F9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40864" y="3573377"/>
              <a:ext cx="384048" cy="40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線矢印コネクタ 42">
              <a:extLst>
                <a:ext uri="{FF2B5EF4-FFF2-40B4-BE49-F238E27FC236}">
                  <a16:creationId xmlns:a16="http://schemas.microsoft.com/office/drawing/2014/main" id="{7B0787F7-2A93-431D-B813-3200106A6D4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45936" y="3572969"/>
              <a:ext cx="384048" cy="40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線矢印コネクタ 43">
              <a:extLst>
                <a:ext uri="{FF2B5EF4-FFF2-40B4-BE49-F238E27FC236}">
                  <a16:creationId xmlns:a16="http://schemas.microsoft.com/office/drawing/2014/main" id="{4A5EA523-DF8E-4208-8C23-A9CDB857C36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40352" y="3572969"/>
              <a:ext cx="384048" cy="40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正方形/長方形 44">
              <a:extLst>
                <a:ext uri="{FF2B5EF4-FFF2-40B4-BE49-F238E27FC236}">
                  <a16:creationId xmlns:a16="http://schemas.microsoft.com/office/drawing/2014/main" id="{644B423B-7F26-4DF9-800F-60C82F8ED8C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29912" y="3155512"/>
              <a:ext cx="1816608" cy="826804"/>
            </a:xfrm>
            <a:prstGeom prst="rect">
              <a:avLst/>
            </a:prstGeom>
            <a:noFill/>
            <a:ln w="19050">
              <a:solidFill>
                <a:schemeClr val="accent5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7" name="正方形/長方形 46">
              <a:extLst>
                <a:ext uri="{FF2B5EF4-FFF2-40B4-BE49-F238E27FC236}">
                  <a16:creationId xmlns:a16="http://schemas.microsoft.com/office/drawing/2014/main" id="{90598DE8-0A9F-400B-84DC-F67B627749F7}"/>
                </a:ext>
              </a:extLst>
            </p:cNvPr>
            <p:cNvSpPr/>
            <p:nvPr/>
          </p:nvSpPr>
          <p:spPr>
            <a:xfrm>
              <a:off x="4913586" y="4371930"/>
              <a:ext cx="2465622" cy="67056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b="1" dirty="0">
                  <a:solidFill>
                    <a:srgbClr val="FF0000"/>
                  </a:solidFill>
                </a:rPr>
                <a:t>LED Array</a:t>
              </a:r>
            </a:p>
            <a:p>
              <a:pPr algn="ctr"/>
              <a:r>
                <a:rPr kumimoji="1" lang="en-US" altLang="ja-JP" b="1" dirty="0">
                  <a:solidFill>
                    <a:srgbClr val="FF0000"/>
                  </a:solidFill>
                </a:rPr>
                <a:t>Acquisition &amp; Tracking</a:t>
              </a:r>
              <a:endParaRPr kumimoji="1" lang="ja-JP" alt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48" name="正方形/長方形 47">
              <a:extLst>
                <a:ext uri="{FF2B5EF4-FFF2-40B4-BE49-F238E27FC236}">
                  <a16:creationId xmlns:a16="http://schemas.microsoft.com/office/drawing/2014/main" id="{6B4F2C71-9AA5-42FD-8B67-BD03B91B9E56}"/>
                </a:ext>
              </a:extLst>
            </p:cNvPr>
            <p:cNvSpPr/>
            <p:nvPr/>
          </p:nvSpPr>
          <p:spPr>
            <a:xfrm>
              <a:off x="2908007" y="4367080"/>
              <a:ext cx="1615440" cy="67056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dirty="0">
                  <a:solidFill>
                    <a:schemeClr val="tx1"/>
                  </a:solidFill>
                </a:rPr>
                <a:t>LED Position</a:t>
              </a:r>
            </a:p>
            <a:p>
              <a:pPr algn="ctr"/>
              <a:r>
                <a:rPr kumimoji="1" lang="en-US" altLang="ja-JP" dirty="0">
                  <a:solidFill>
                    <a:schemeClr val="tx1"/>
                  </a:solidFill>
                </a:rPr>
                <a:t>Estimation</a:t>
              </a:r>
              <a:endParaRPr kumimoji="1" lang="ja-JP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49" name="直線矢印コネクタ 48">
              <a:extLst>
                <a:ext uri="{FF2B5EF4-FFF2-40B4-BE49-F238E27FC236}">
                  <a16:creationId xmlns:a16="http://schemas.microsoft.com/office/drawing/2014/main" id="{E228B475-2ECC-4EC6-846C-76F4162B03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17863" y="4702360"/>
              <a:ext cx="384048" cy="40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線矢印コネクタ 49">
              <a:extLst>
                <a:ext uri="{FF2B5EF4-FFF2-40B4-BE49-F238E27FC236}">
                  <a16:creationId xmlns:a16="http://schemas.microsoft.com/office/drawing/2014/main" id="{E3C9FA51-F47E-4E26-84FE-97610C7D243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17351" y="4701952"/>
              <a:ext cx="384048" cy="40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正方形/長方形 50">
              <a:extLst>
                <a:ext uri="{FF2B5EF4-FFF2-40B4-BE49-F238E27FC236}">
                  <a16:creationId xmlns:a16="http://schemas.microsoft.com/office/drawing/2014/main" id="{E6BE169D-A176-4872-8FC8-373645B71B1C}"/>
                </a:ext>
              </a:extLst>
            </p:cNvPr>
            <p:cNvSpPr/>
            <p:nvPr/>
          </p:nvSpPr>
          <p:spPr>
            <a:xfrm>
              <a:off x="6911940" y="2251986"/>
              <a:ext cx="1258824" cy="67056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dirty="0">
                  <a:solidFill>
                    <a:schemeClr val="tx1"/>
                  </a:solidFill>
                </a:rPr>
                <a:t>Optical</a:t>
              </a:r>
            </a:p>
            <a:p>
              <a:pPr algn="ctr"/>
              <a:r>
                <a:rPr kumimoji="1" lang="en-US" altLang="ja-JP" dirty="0">
                  <a:solidFill>
                    <a:schemeClr val="tx1"/>
                  </a:solidFill>
                </a:rPr>
                <a:t>Channel</a:t>
              </a:r>
              <a:endParaRPr kumimoji="1" lang="ja-JP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52" name="直線矢印コネクタ 51">
              <a:extLst>
                <a:ext uri="{FF2B5EF4-FFF2-40B4-BE49-F238E27FC236}">
                  <a16:creationId xmlns:a16="http://schemas.microsoft.com/office/drawing/2014/main" id="{D68D8F50-512E-4157-9194-74DD6E7B1957}"/>
                </a:ext>
              </a:extLst>
            </p:cNvPr>
            <p:cNvCxnSpPr>
              <a:cxnSpLocks/>
              <a:stCxn id="36" idx="2"/>
              <a:endCxn id="51" idx="0"/>
            </p:cNvCxnSpPr>
            <p:nvPr/>
          </p:nvCxnSpPr>
          <p:spPr>
            <a:xfrm>
              <a:off x="7537704" y="1924146"/>
              <a:ext cx="3648" cy="32784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線矢印コネクタ 52">
              <a:extLst>
                <a:ext uri="{FF2B5EF4-FFF2-40B4-BE49-F238E27FC236}">
                  <a16:creationId xmlns:a16="http://schemas.microsoft.com/office/drawing/2014/main" id="{986CC4D0-1891-4024-94F1-46DBEDE2DFE4}"/>
                </a:ext>
              </a:extLst>
            </p:cNvPr>
            <p:cNvCxnSpPr>
              <a:cxnSpLocks/>
              <a:stCxn id="51" idx="2"/>
              <a:endCxn id="35" idx="0"/>
            </p:cNvCxnSpPr>
            <p:nvPr/>
          </p:nvCxnSpPr>
          <p:spPr>
            <a:xfrm flipH="1">
              <a:off x="7537704" y="2922547"/>
              <a:ext cx="3648" cy="31555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線矢印コネクタ 53">
              <a:extLst>
                <a:ext uri="{FF2B5EF4-FFF2-40B4-BE49-F238E27FC236}">
                  <a16:creationId xmlns:a16="http://schemas.microsoft.com/office/drawing/2014/main" id="{0365CB0E-1CBB-48BD-B89C-8DB8A730FF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372744" y="4702360"/>
              <a:ext cx="384048" cy="40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正方形/長方形 54">
              <a:extLst>
                <a:ext uri="{FF2B5EF4-FFF2-40B4-BE49-F238E27FC236}">
                  <a16:creationId xmlns:a16="http://schemas.microsoft.com/office/drawing/2014/main" id="{48734D47-17BA-4302-A853-3F4649C3232E}"/>
                </a:ext>
              </a:extLst>
            </p:cNvPr>
            <p:cNvSpPr/>
            <p:nvPr/>
          </p:nvSpPr>
          <p:spPr>
            <a:xfrm>
              <a:off x="2568538" y="1082640"/>
              <a:ext cx="5938463" cy="997569"/>
            </a:xfrm>
            <a:prstGeom prst="rect">
              <a:avLst/>
            </a:prstGeom>
            <a:noFill/>
            <a:ln w="158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6" name="正方形/長方形 55">
              <a:extLst>
                <a:ext uri="{FF2B5EF4-FFF2-40B4-BE49-F238E27FC236}">
                  <a16:creationId xmlns:a16="http://schemas.microsoft.com/office/drawing/2014/main" id="{160F6663-25F8-44C1-9790-790C761FC028}"/>
                </a:ext>
              </a:extLst>
            </p:cNvPr>
            <p:cNvSpPr/>
            <p:nvPr/>
          </p:nvSpPr>
          <p:spPr>
            <a:xfrm>
              <a:off x="557712" y="3071277"/>
              <a:ext cx="7949289" cy="997569"/>
            </a:xfrm>
            <a:prstGeom prst="rect">
              <a:avLst/>
            </a:prstGeom>
            <a:noFill/>
            <a:ln w="158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7" name="正方形/長方形 56">
              <a:extLst>
                <a:ext uri="{FF2B5EF4-FFF2-40B4-BE49-F238E27FC236}">
                  <a16:creationId xmlns:a16="http://schemas.microsoft.com/office/drawing/2014/main" id="{672996A4-EA3E-4823-B807-0AB441160EF4}"/>
                </a:ext>
              </a:extLst>
            </p:cNvPr>
            <p:cNvSpPr/>
            <p:nvPr/>
          </p:nvSpPr>
          <p:spPr>
            <a:xfrm>
              <a:off x="825358" y="2831693"/>
              <a:ext cx="1086388" cy="294216"/>
            </a:xfrm>
            <a:prstGeom prst="rect">
              <a:avLst/>
            </a:prstGeom>
            <a:solidFill>
              <a:schemeClr val="accent2"/>
            </a:solidFill>
            <a:ln w="158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b="1" dirty="0">
                  <a:solidFill>
                    <a:schemeClr val="bg1"/>
                  </a:solidFill>
                </a:rPr>
                <a:t>Receiver</a:t>
              </a:r>
              <a:endParaRPr kumimoji="1" lang="ja-JP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58" name="正方形/長方形 57">
              <a:extLst>
                <a:ext uri="{FF2B5EF4-FFF2-40B4-BE49-F238E27FC236}">
                  <a16:creationId xmlns:a16="http://schemas.microsoft.com/office/drawing/2014/main" id="{543F2ACC-8445-470E-987C-E68A32EA844B}"/>
                </a:ext>
              </a:extLst>
            </p:cNvPr>
            <p:cNvSpPr/>
            <p:nvPr/>
          </p:nvSpPr>
          <p:spPr>
            <a:xfrm>
              <a:off x="2804585" y="850442"/>
              <a:ext cx="1332409" cy="294216"/>
            </a:xfrm>
            <a:prstGeom prst="rect">
              <a:avLst/>
            </a:prstGeom>
            <a:solidFill>
              <a:schemeClr val="accent1"/>
            </a:solidFill>
            <a:ln w="158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b="1" dirty="0">
                  <a:solidFill>
                    <a:schemeClr val="bg1"/>
                  </a:solidFill>
                </a:rPr>
                <a:t>Transmitter</a:t>
              </a:r>
              <a:endParaRPr kumimoji="1" lang="ja-JP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59" name="吹き出し: 四角形 22">
              <a:extLst>
                <a:ext uri="{FF2B5EF4-FFF2-40B4-BE49-F238E27FC236}">
                  <a16:creationId xmlns:a16="http://schemas.microsoft.com/office/drawing/2014/main" id="{4F474533-6312-45A1-8DCA-BD5798FC38AC}"/>
                </a:ext>
              </a:extLst>
            </p:cNvPr>
            <p:cNvSpPr/>
            <p:nvPr/>
          </p:nvSpPr>
          <p:spPr>
            <a:xfrm>
              <a:off x="2499207" y="3979106"/>
              <a:ext cx="5257585" cy="1142772"/>
            </a:xfrm>
            <a:custGeom>
              <a:avLst/>
              <a:gdLst>
                <a:gd name="connsiteX0" fmla="*/ 0 w 6400800"/>
                <a:gd name="connsiteY0" fmla="*/ 0 h 813503"/>
                <a:gd name="connsiteX1" fmla="*/ 3733800 w 6400800"/>
                <a:gd name="connsiteY1" fmla="*/ 0 h 813503"/>
                <a:gd name="connsiteX2" fmla="*/ 4164553 w 6400800"/>
                <a:gd name="connsiteY2" fmla="*/ -534821 h 813503"/>
                <a:gd name="connsiteX3" fmla="*/ 5334000 w 6400800"/>
                <a:gd name="connsiteY3" fmla="*/ 0 h 813503"/>
                <a:gd name="connsiteX4" fmla="*/ 6400800 w 6400800"/>
                <a:gd name="connsiteY4" fmla="*/ 0 h 813503"/>
                <a:gd name="connsiteX5" fmla="*/ 6400800 w 6400800"/>
                <a:gd name="connsiteY5" fmla="*/ 135584 h 813503"/>
                <a:gd name="connsiteX6" fmla="*/ 6400800 w 6400800"/>
                <a:gd name="connsiteY6" fmla="*/ 135584 h 813503"/>
                <a:gd name="connsiteX7" fmla="*/ 6400800 w 6400800"/>
                <a:gd name="connsiteY7" fmla="*/ 338960 h 813503"/>
                <a:gd name="connsiteX8" fmla="*/ 6400800 w 6400800"/>
                <a:gd name="connsiteY8" fmla="*/ 813503 h 813503"/>
                <a:gd name="connsiteX9" fmla="*/ 5334000 w 6400800"/>
                <a:gd name="connsiteY9" fmla="*/ 813503 h 813503"/>
                <a:gd name="connsiteX10" fmla="*/ 3733800 w 6400800"/>
                <a:gd name="connsiteY10" fmla="*/ 813503 h 813503"/>
                <a:gd name="connsiteX11" fmla="*/ 3733800 w 6400800"/>
                <a:gd name="connsiteY11" fmla="*/ 813503 h 813503"/>
                <a:gd name="connsiteX12" fmla="*/ 0 w 6400800"/>
                <a:gd name="connsiteY12" fmla="*/ 813503 h 813503"/>
                <a:gd name="connsiteX13" fmla="*/ 0 w 6400800"/>
                <a:gd name="connsiteY13" fmla="*/ 338960 h 813503"/>
                <a:gd name="connsiteX14" fmla="*/ 0 w 6400800"/>
                <a:gd name="connsiteY14" fmla="*/ 135584 h 813503"/>
                <a:gd name="connsiteX15" fmla="*/ 0 w 6400800"/>
                <a:gd name="connsiteY15" fmla="*/ 135584 h 813503"/>
                <a:gd name="connsiteX16" fmla="*/ 0 w 6400800"/>
                <a:gd name="connsiteY16" fmla="*/ 0 h 813503"/>
                <a:gd name="connsiteX0" fmla="*/ 0 w 6400800"/>
                <a:gd name="connsiteY0" fmla="*/ 534821 h 1348324"/>
                <a:gd name="connsiteX1" fmla="*/ 3733800 w 6400800"/>
                <a:gd name="connsiteY1" fmla="*/ 534821 h 1348324"/>
                <a:gd name="connsiteX2" fmla="*/ 4164553 w 6400800"/>
                <a:gd name="connsiteY2" fmla="*/ 0 h 1348324"/>
                <a:gd name="connsiteX3" fmla="*/ 4707276 w 6400800"/>
                <a:gd name="connsiteY3" fmla="*/ 524547 h 1348324"/>
                <a:gd name="connsiteX4" fmla="*/ 6400800 w 6400800"/>
                <a:gd name="connsiteY4" fmla="*/ 534821 h 1348324"/>
                <a:gd name="connsiteX5" fmla="*/ 6400800 w 6400800"/>
                <a:gd name="connsiteY5" fmla="*/ 670405 h 1348324"/>
                <a:gd name="connsiteX6" fmla="*/ 6400800 w 6400800"/>
                <a:gd name="connsiteY6" fmla="*/ 670405 h 1348324"/>
                <a:gd name="connsiteX7" fmla="*/ 6400800 w 6400800"/>
                <a:gd name="connsiteY7" fmla="*/ 873781 h 1348324"/>
                <a:gd name="connsiteX8" fmla="*/ 6400800 w 6400800"/>
                <a:gd name="connsiteY8" fmla="*/ 1348324 h 1348324"/>
                <a:gd name="connsiteX9" fmla="*/ 5334000 w 6400800"/>
                <a:gd name="connsiteY9" fmla="*/ 1348324 h 1348324"/>
                <a:gd name="connsiteX10" fmla="*/ 3733800 w 6400800"/>
                <a:gd name="connsiteY10" fmla="*/ 1348324 h 1348324"/>
                <a:gd name="connsiteX11" fmla="*/ 3733800 w 6400800"/>
                <a:gd name="connsiteY11" fmla="*/ 1348324 h 1348324"/>
                <a:gd name="connsiteX12" fmla="*/ 0 w 6400800"/>
                <a:gd name="connsiteY12" fmla="*/ 1348324 h 1348324"/>
                <a:gd name="connsiteX13" fmla="*/ 0 w 6400800"/>
                <a:gd name="connsiteY13" fmla="*/ 873781 h 1348324"/>
                <a:gd name="connsiteX14" fmla="*/ 0 w 6400800"/>
                <a:gd name="connsiteY14" fmla="*/ 670405 h 1348324"/>
                <a:gd name="connsiteX15" fmla="*/ 0 w 6400800"/>
                <a:gd name="connsiteY15" fmla="*/ 670405 h 1348324"/>
                <a:gd name="connsiteX16" fmla="*/ 0 w 6400800"/>
                <a:gd name="connsiteY16" fmla="*/ 534821 h 1348324"/>
                <a:gd name="connsiteX0" fmla="*/ 0 w 6400800"/>
                <a:gd name="connsiteY0" fmla="*/ 534821 h 1348324"/>
                <a:gd name="connsiteX1" fmla="*/ 3733800 w 6400800"/>
                <a:gd name="connsiteY1" fmla="*/ 534821 h 1348324"/>
                <a:gd name="connsiteX2" fmla="*/ 4164553 w 6400800"/>
                <a:gd name="connsiteY2" fmla="*/ 0 h 1348324"/>
                <a:gd name="connsiteX3" fmla="*/ 4573712 w 6400800"/>
                <a:gd name="connsiteY3" fmla="*/ 534821 h 1348324"/>
                <a:gd name="connsiteX4" fmla="*/ 6400800 w 6400800"/>
                <a:gd name="connsiteY4" fmla="*/ 534821 h 1348324"/>
                <a:gd name="connsiteX5" fmla="*/ 6400800 w 6400800"/>
                <a:gd name="connsiteY5" fmla="*/ 670405 h 1348324"/>
                <a:gd name="connsiteX6" fmla="*/ 6400800 w 6400800"/>
                <a:gd name="connsiteY6" fmla="*/ 670405 h 1348324"/>
                <a:gd name="connsiteX7" fmla="*/ 6400800 w 6400800"/>
                <a:gd name="connsiteY7" fmla="*/ 873781 h 1348324"/>
                <a:gd name="connsiteX8" fmla="*/ 6400800 w 6400800"/>
                <a:gd name="connsiteY8" fmla="*/ 1348324 h 1348324"/>
                <a:gd name="connsiteX9" fmla="*/ 5334000 w 6400800"/>
                <a:gd name="connsiteY9" fmla="*/ 1348324 h 1348324"/>
                <a:gd name="connsiteX10" fmla="*/ 3733800 w 6400800"/>
                <a:gd name="connsiteY10" fmla="*/ 1348324 h 1348324"/>
                <a:gd name="connsiteX11" fmla="*/ 3733800 w 6400800"/>
                <a:gd name="connsiteY11" fmla="*/ 1348324 h 1348324"/>
                <a:gd name="connsiteX12" fmla="*/ 0 w 6400800"/>
                <a:gd name="connsiteY12" fmla="*/ 1348324 h 1348324"/>
                <a:gd name="connsiteX13" fmla="*/ 0 w 6400800"/>
                <a:gd name="connsiteY13" fmla="*/ 873781 h 1348324"/>
                <a:gd name="connsiteX14" fmla="*/ 0 w 6400800"/>
                <a:gd name="connsiteY14" fmla="*/ 670405 h 1348324"/>
                <a:gd name="connsiteX15" fmla="*/ 0 w 6400800"/>
                <a:gd name="connsiteY15" fmla="*/ 670405 h 1348324"/>
                <a:gd name="connsiteX16" fmla="*/ 0 w 6400800"/>
                <a:gd name="connsiteY16" fmla="*/ 534821 h 1348324"/>
                <a:gd name="connsiteX0" fmla="*/ 0 w 6400800"/>
                <a:gd name="connsiteY0" fmla="*/ 534821 h 1348324"/>
                <a:gd name="connsiteX1" fmla="*/ 3733800 w 6400800"/>
                <a:gd name="connsiteY1" fmla="*/ 534821 h 1348324"/>
                <a:gd name="connsiteX2" fmla="*/ 4164553 w 6400800"/>
                <a:gd name="connsiteY2" fmla="*/ 0 h 1348324"/>
                <a:gd name="connsiteX3" fmla="*/ 4573712 w 6400800"/>
                <a:gd name="connsiteY3" fmla="*/ 524547 h 1348324"/>
                <a:gd name="connsiteX4" fmla="*/ 6400800 w 6400800"/>
                <a:gd name="connsiteY4" fmla="*/ 534821 h 1348324"/>
                <a:gd name="connsiteX5" fmla="*/ 6400800 w 6400800"/>
                <a:gd name="connsiteY5" fmla="*/ 670405 h 1348324"/>
                <a:gd name="connsiteX6" fmla="*/ 6400800 w 6400800"/>
                <a:gd name="connsiteY6" fmla="*/ 670405 h 1348324"/>
                <a:gd name="connsiteX7" fmla="*/ 6400800 w 6400800"/>
                <a:gd name="connsiteY7" fmla="*/ 873781 h 1348324"/>
                <a:gd name="connsiteX8" fmla="*/ 6400800 w 6400800"/>
                <a:gd name="connsiteY8" fmla="*/ 1348324 h 1348324"/>
                <a:gd name="connsiteX9" fmla="*/ 5334000 w 6400800"/>
                <a:gd name="connsiteY9" fmla="*/ 1348324 h 1348324"/>
                <a:gd name="connsiteX10" fmla="*/ 3733800 w 6400800"/>
                <a:gd name="connsiteY10" fmla="*/ 1348324 h 1348324"/>
                <a:gd name="connsiteX11" fmla="*/ 3733800 w 6400800"/>
                <a:gd name="connsiteY11" fmla="*/ 1348324 h 1348324"/>
                <a:gd name="connsiteX12" fmla="*/ 0 w 6400800"/>
                <a:gd name="connsiteY12" fmla="*/ 1348324 h 1348324"/>
                <a:gd name="connsiteX13" fmla="*/ 0 w 6400800"/>
                <a:gd name="connsiteY13" fmla="*/ 873781 h 1348324"/>
                <a:gd name="connsiteX14" fmla="*/ 0 w 6400800"/>
                <a:gd name="connsiteY14" fmla="*/ 670405 h 1348324"/>
                <a:gd name="connsiteX15" fmla="*/ 0 w 6400800"/>
                <a:gd name="connsiteY15" fmla="*/ 670405 h 1348324"/>
                <a:gd name="connsiteX16" fmla="*/ 0 w 6400800"/>
                <a:gd name="connsiteY16" fmla="*/ 534821 h 1348324"/>
                <a:gd name="connsiteX0" fmla="*/ 0 w 6400800"/>
                <a:gd name="connsiteY0" fmla="*/ 534821 h 1348324"/>
                <a:gd name="connsiteX1" fmla="*/ 3733800 w 6400800"/>
                <a:gd name="connsiteY1" fmla="*/ 534821 h 1348324"/>
                <a:gd name="connsiteX2" fmla="*/ 4164553 w 6400800"/>
                <a:gd name="connsiteY2" fmla="*/ 0 h 1348324"/>
                <a:gd name="connsiteX3" fmla="*/ 4573712 w 6400800"/>
                <a:gd name="connsiteY3" fmla="*/ 534821 h 1348324"/>
                <a:gd name="connsiteX4" fmla="*/ 6400800 w 6400800"/>
                <a:gd name="connsiteY4" fmla="*/ 534821 h 1348324"/>
                <a:gd name="connsiteX5" fmla="*/ 6400800 w 6400800"/>
                <a:gd name="connsiteY5" fmla="*/ 670405 h 1348324"/>
                <a:gd name="connsiteX6" fmla="*/ 6400800 w 6400800"/>
                <a:gd name="connsiteY6" fmla="*/ 670405 h 1348324"/>
                <a:gd name="connsiteX7" fmla="*/ 6400800 w 6400800"/>
                <a:gd name="connsiteY7" fmla="*/ 873781 h 1348324"/>
                <a:gd name="connsiteX8" fmla="*/ 6400800 w 6400800"/>
                <a:gd name="connsiteY8" fmla="*/ 1348324 h 1348324"/>
                <a:gd name="connsiteX9" fmla="*/ 5334000 w 6400800"/>
                <a:gd name="connsiteY9" fmla="*/ 1348324 h 1348324"/>
                <a:gd name="connsiteX10" fmla="*/ 3733800 w 6400800"/>
                <a:gd name="connsiteY10" fmla="*/ 1348324 h 1348324"/>
                <a:gd name="connsiteX11" fmla="*/ 3733800 w 6400800"/>
                <a:gd name="connsiteY11" fmla="*/ 1348324 h 1348324"/>
                <a:gd name="connsiteX12" fmla="*/ 0 w 6400800"/>
                <a:gd name="connsiteY12" fmla="*/ 1348324 h 1348324"/>
                <a:gd name="connsiteX13" fmla="*/ 0 w 6400800"/>
                <a:gd name="connsiteY13" fmla="*/ 873781 h 1348324"/>
                <a:gd name="connsiteX14" fmla="*/ 0 w 6400800"/>
                <a:gd name="connsiteY14" fmla="*/ 670405 h 1348324"/>
                <a:gd name="connsiteX15" fmla="*/ 0 w 6400800"/>
                <a:gd name="connsiteY15" fmla="*/ 670405 h 1348324"/>
                <a:gd name="connsiteX16" fmla="*/ 0 w 6400800"/>
                <a:gd name="connsiteY16" fmla="*/ 534821 h 1348324"/>
                <a:gd name="connsiteX0" fmla="*/ 0 w 6400800"/>
                <a:gd name="connsiteY0" fmla="*/ 534821 h 1348324"/>
                <a:gd name="connsiteX1" fmla="*/ 3733800 w 6400800"/>
                <a:gd name="connsiteY1" fmla="*/ 534821 h 1348324"/>
                <a:gd name="connsiteX2" fmla="*/ 4164553 w 6400800"/>
                <a:gd name="connsiteY2" fmla="*/ 0 h 1348324"/>
                <a:gd name="connsiteX3" fmla="*/ 4573712 w 6400800"/>
                <a:gd name="connsiteY3" fmla="*/ 545095 h 1348324"/>
                <a:gd name="connsiteX4" fmla="*/ 6400800 w 6400800"/>
                <a:gd name="connsiteY4" fmla="*/ 534821 h 1348324"/>
                <a:gd name="connsiteX5" fmla="*/ 6400800 w 6400800"/>
                <a:gd name="connsiteY5" fmla="*/ 670405 h 1348324"/>
                <a:gd name="connsiteX6" fmla="*/ 6400800 w 6400800"/>
                <a:gd name="connsiteY6" fmla="*/ 670405 h 1348324"/>
                <a:gd name="connsiteX7" fmla="*/ 6400800 w 6400800"/>
                <a:gd name="connsiteY7" fmla="*/ 873781 h 1348324"/>
                <a:gd name="connsiteX8" fmla="*/ 6400800 w 6400800"/>
                <a:gd name="connsiteY8" fmla="*/ 1348324 h 1348324"/>
                <a:gd name="connsiteX9" fmla="*/ 5334000 w 6400800"/>
                <a:gd name="connsiteY9" fmla="*/ 1348324 h 1348324"/>
                <a:gd name="connsiteX10" fmla="*/ 3733800 w 6400800"/>
                <a:gd name="connsiteY10" fmla="*/ 1348324 h 1348324"/>
                <a:gd name="connsiteX11" fmla="*/ 3733800 w 6400800"/>
                <a:gd name="connsiteY11" fmla="*/ 1348324 h 1348324"/>
                <a:gd name="connsiteX12" fmla="*/ 0 w 6400800"/>
                <a:gd name="connsiteY12" fmla="*/ 1348324 h 1348324"/>
                <a:gd name="connsiteX13" fmla="*/ 0 w 6400800"/>
                <a:gd name="connsiteY13" fmla="*/ 873781 h 1348324"/>
                <a:gd name="connsiteX14" fmla="*/ 0 w 6400800"/>
                <a:gd name="connsiteY14" fmla="*/ 670405 h 1348324"/>
                <a:gd name="connsiteX15" fmla="*/ 0 w 6400800"/>
                <a:gd name="connsiteY15" fmla="*/ 670405 h 1348324"/>
                <a:gd name="connsiteX16" fmla="*/ 0 w 6400800"/>
                <a:gd name="connsiteY16" fmla="*/ 534821 h 1348324"/>
                <a:gd name="connsiteX0" fmla="*/ 0 w 6400800"/>
                <a:gd name="connsiteY0" fmla="*/ 534821 h 1348324"/>
                <a:gd name="connsiteX1" fmla="*/ 3733800 w 6400800"/>
                <a:gd name="connsiteY1" fmla="*/ 534821 h 1348324"/>
                <a:gd name="connsiteX2" fmla="*/ 4164553 w 6400800"/>
                <a:gd name="connsiteY2" fmla="*/ 0 h 1348324"/>
                <a:gd name="connsiteX3" fmla="*/ 4563438 w 6400800"/>
                <a:gd name="connsiteY3" fmla="*/ 534821 h 1348324"/>
                <a:gd name="connsiteX4" fmla="*/ 6400800 w 6400800"/>
                <a:gd name="connsiteY4" fmla="*/ 534821 h 1348324"/>
                <a:gd name="connsiteX5" fmla="*/ 6400800 w 6400800"/>
                <a:gd name="connsiteY5" fmla="*/ 670405 h 1348324"/>
                <a:gd name="connsiteX6" fmla="*/ 6400800 w 6400800"/>
                <a:gd name="connsiteY6" fmla="*/ 670405 h 1348324"/>
                <a:gd name="connsiteX7" fmla="*/ 6400800 w 6400800"/>
                <a:gd name="connsiteY7" fmla="*/ 873781 h 1348324"/>
                <a:gd name="connsiteX8" fmla="*/ 6400800 w 6400800"/>
                <a:gd name="connsiteY8" fmla="*/ 1348324 h 1348324"/>
                <a:gd name="connsiteX9" fmla="*/ 5334000 w 6400800"/>
                <a:gd name="connsiteY9" fmla="*/ 1348324 h 1348324"/>
                <a:gd name="connsiteX10" fmla="*/ 3733800 w 6400800"/>
                <a:gd name="connsiteY10" fmla="*/ 1348324 h 1348324"/>
                <a:gd name="connsiteX11" fmla="*/ 3733800 w 6400800"/>
                <a:gd name="connsiteY11" fmla="*/ 1348324 h 1348324"/>
                <a:gd name="connsiteX12" fmla="*/ 0 w 6400800"/>
                <a:gd name="connsiteY12" fmla="*/ 1348324 h 1348324"/>
                <a:gd name="connsiteX13" fmla="*/ 0 w 6400800"/>
                <a:gd name="connsiteY13" fmla="*/ 873781 h 1348324"/>
                <a:gd name="connsiteX14" fmla="*/ 0 w 6400800"/>
                <a:gd name="connsiteY14" fmla="*/ 670405 h 1348324"/>
                <a:gd name="connsiteX15" fmla="*/ 0 w 6400800"/>
                <a:gd name="connsiteY15" fmla="*/ 670405 h 1348324"/>
                <a:gd name="connsiteX16" fmla="*/ 0 w 6400800"/>
                <a:gd name="connsiteY16" fmla="*/ 534821 h 1348324"/>
                <a:gd name="connsiteX0" fmla="*/ 0 w 6400800"/>
                <a:gd name="connsiteY0" fmla="*/ 534821 h 1348324"/>
                <a:gd name="connsiteX1" fmla="*/ 3733800 w 6400800"/>
                <a:gd name="connsiteY1" fmla="*/ 534821 h 1348324"/>
                <a:gd name="connsiteX2" fmla="*/ 4062894 w 6400800"/>
                <a:gd name="connsiteY2" fmla="*/ 144777 h 1348324"/>
                <a:gd name="connsiteX3" fmla="*/ 4164553 w 6400800"/>
                <a:gd name="connsiteY3" fmla="*/ 0 h 1348324"/>
                <a:gd name="connsiteX4" fmla="*/ 4563438 w 6400800"/>
                <a:gd name="connsiteY4" fmla="*/ 534821 h 1348324"/>
                <a:gd name="connsiteX5" fmla="*/ 6400800 w 6400800"/>
                <a:gd name="connsiteY5" fmla="*/ 534821 h 1348324"/>
                <a:gd name="connsiteX6" fmla="*/ 6400800 w 6400800"/>
                <a:gd name="connsiteY6" fmla="*/ 670405 h 1348324"/>
                <a:gd name="connsiteX7" fmla="*/ 6400800 w 6400800"/>
                <a:gd name="connsiteY7" fmla="*/ 670405 h 1348324"/>
                <a:gd name="connsiteX8" fmla="*/ 6400800 w 6400800"/>
                <a:gd name="connsiteY8" fmla="*/ 873781 h 1348324"/>
                <a:gd name="connsiteX9" fmla="*/ 6400800 w 6400800"/>
                <a:gd name="connsiteY9" fmla="*/ 1348324 h 1348324"/>
                <a:gd name="connsiteX10" fmla="*/ 5334000 w 6400800"/>
                <a:gd name="connsiteY10" fmla="*/ 1348324 h 1348324"/>
                <a:gd name="connsiteX11" fmla="*/ 3733800 w 6400800"/>
                <a:gd name="connsiteY11" fmla="*/ 1348324 h 1348324"/>
                <a:gd name="connsiteX12" fmla="*/ 3733800 w 6400800"/>
                <a:gd name="connsiteY12" fmla="*/ 1348324 h 1348324"/>
                <a:gd name="connsiteX13" fmla="*/ 0 w 6400800"/>
                <a:gd name="connsiteY13" fmla="*/ 1348324 h 1348324"/>
                <a:gd name="connsiteX14" fmla="*/ 0 w 6400800"/>
                <a:gd name="connsiteY14" fmla="*/ 873781 h 1348324"/>
                <a:gd name="connsiteX15" fmla="*/ 0 w 6400800"/>
                <a:gd name="connsiteY15" fmla="*/ 670405 h 1348324"/>
                <a:gd name="connsiteX16" fmla="*/ 0 w 6400800"/>
                <a:gd name="connsiteY16" fmla="*/ 670405 h 1348324"/>
                <a:gd name="connsiteX17" fmla="*/ 0 w 6400800"/>
                <a:gd name="connsiteY17" fmla="*/ 534821 h 1348324"/>
                <a:gd name="connsiteX0" fmla="*/ 0 w 6400800"/>
                <a:gd name="connsiteY0" fmla="*/ 534821 h 1348324"/>
                <a:gd name="connsiteX1" fmla="*/ 3733801 w 6400800"/>
                <a:gd name="connsiteY1" fmla="*/ 534821 h 1348324"/>
                <a:gd name="connsiteX2" fmla="*/ 4062894 w 6400800"/>
                <a:gd name="connsiteY2" fmla="*/ 144777 h 1348324"/>
                <a:gd name="connsiteX3" fmla="*/ 4164553 w 6400800"/>
                <a:gd name="connsiteY3" fmla="*/ 0 h 1348324"/>
                <a:gd name="connsiteX4" fmla="*/ 4563438 w 6400800"/>
                <a:gd name="connsiteY4" fmla="*/ 534821 h 1348324"/>
                <a:gd name="connsiteX5" fmla="*/ 6400800 w 6400800"/>
                <a:gd name="connsiteY5" fmla="*/ 534821 h 1348324"/>
                <a:gd name="connsiteX6" fmla="*/ 6400800 w 6400800"/>
                <a:gd name="connsiteY6" fmla="*/ 670405 h 1348324"/>
                <a:gd name="connsiteX7" fmla="*/ 6400800 w 6400800"/>
                <a:gd name="connsiteY7" fmla="*/ 670405 h 1348324"/>
                <a:gd name="connsiteX8" fmla="*/ 6400800 w 6400800"/>
                <a:gd name="connsiteY8" fmla="*/ 873781 h 1348324"/>
                <a:gd name="connsiteX9" fmla="*/ 6400800 w 6400800"/>
                <a:gd name="connsiteY9" fmla="*/ 1348324 h 1348324"/>
                <a:gd name="connsiteX10" fmla="*/ 5334000 w 6400800"/>
                <a:gd name="connsiteY10" fmla="*/ 1348324 h 1348324"/>
                <a:gd name="connsiteX11" fmla="*/ 3733800 w 6400800"/>
                <a:gd name="connsiteY11" fmla="*/ 1348324 h 1348324"/>
                <a:gd name="connsiteX12" fmla="*/ 3733800 w 6400800"/>
                <a:gd name="connsiteY12" fmla="*/ 1348324 h 1348324"/>
                <a:gd name="connsiteX13" fmla="*/ 0 w 6400800"/>
                <a:gd name="connsiteY13" fmla="*/ 1348324 h 1348324"/>
                <a:gd name="connsiteX14" fmla="*/ 0 w 6400800"/>
                <a:gd name="connsiteY14" fmla="*/ 873781 h 1348324"/>
                <a:gd name="connsiteX15" fmla="*/ 0 w 6400800"/>
                <a:gd name="connsiteY15" fmla="*/ 670405 h 1348324"/>
                <a:gd name="connsiteX16" fmla="*/ 0 w 6400800"/>
                <a:gd name="connsiteY16" fmla="*/ 670405 h 1348324"/>
                <a:gd name="connsiteX17" fmla="*/ 0 w 6400800"/>
                <a:gd name="connsiteY17" fmla="*/ 534821 h 1348324"/>
                <a:gd name="connsiteX0" fmla="*/ 0 w 6400800"/>
                <a:gd name="connsiteY0" fmla="*/ 534821 h 1348324"/>
                <a:gd name="connsiteX1" fmla="*/ 3733801 w 6400800"/>
                <a:gd name="connsiteY1" fmla="*/ 534821 h 1348324"/>
                <a:gd name="connsiteX2" fmla="*/ 4164553 w 6400800"/>
                <a:gd name="connsiteY2" fmla="*/ 0 h 1348324"/>
                <a:gd name="connsiteX3" fmla="*/ 4563438 w 6400800"/>
                <a:gd name="connsiteY3" fmla="*/ 534821 h 1348324"/>
                <a:gd name="connsiteX4" fmla="*/ 6400800 w 6400800"/>
                <a:gd name="connsiteY4" fmla="*/ 534821 h 1348324"/>
                <a:gd name="connsiteX5" fmla="*/ 6400800 w 6400800"/>
                <a:gd name="connsiteY5" fmla="*/ 670405 h 1348324"/>
                <a:gd name="connsiteX6" fmla="*/ 6400800 w 6400800"/>
                <a:gd name="connsiteY6" fmla="*/ 670405 h 1348324"/>
                <a:gd name="connsiteX7" fmla="*/ 6400800 w 6400800"/>
                <a:gd name="connsiteY7" fmla="*/ 873781 h 1348324"/>
                <a:gd name="connsiteX8" fmla="*/ 6400800 w 6400800"/>
                <a:gd name="connsiteY8" fmla="*/ 1348324 h 1348324"/>
                <a:gd name="connsiteX9" fmla="*/ 5334000 w 6400800"/>
                <a:gd name="connsiteY9" fmla="*/ 1348324 h 1348324"/>
                <a:gd name="connsiteX10" fmla="*/ 3733800 w 6400800"/>
                <a:gd name="connsiteY10" fmla="*/ 1348324 h 1348324"/>
                <a:gd name="connsiteX11" fmla="*/ 3733800 w 6400800"/>
                <a:gd name="connsiteY11" fmla="*/ 1348324 h 1348324"/>
                <a:gd name="connsiteX12" fmla="*/ 0 w 6400800"/>
                <a:gd name="connsiteY12" fmla="*/ 1348324 h 1348324"/>
                <a:gd name="connsiteX13" fmla="*/ 0 w 6400800"/>
                <a:gd name="connsiteY13" fmla="*/ 873781 h 1348324"/>
                <a:gd name="connsiteX14" fmla="*/ 0 w 6400800"/>
                <a:gd name="connsiteY14" fmla="*/ 670405 h 1348324"/>
                <a:gd name="connsiteX15" fmla="*/ 0 w 6400800"/>
                <a:gd name="connsiteY15" fmla="*/ 670405 h 1348324"/>
                <a:gd name="connsiteX16" fmla="*/ 0 w 6400800"/>
                <a:gd name="connsiteY16" fmla="*/ 534821 h 1348324"/>
                <a:gd name="connsiteX0" fmla="*/ 0 w 6400800"/>
                <a:gd name="connsiteY0" fmla="*/ 529566 h 1343069"/>
                <a:gd name="connsiteX1" fmla="*/ 3733801 w 6400800"/>
                <a:gd name="connsiteY1" fmla="*/ 529566 h 1343069"/>
                <a:gd name="connsiteX2" fmla="*/ 3639928 w 6400800"/>
                <a:gd name="connsiteY2" fmla="*/ 0 h 1343069"/>
                <a:gd name="connsiteX3" fmla="*/ 4563438 w 6400800"/>
                <a:gd name="connsiteY3" fmla="*/ 529566 h 1343069"/>
                <a:gd name="connsiteX4" fmla="*/ 6400800 w 6400800"/>
                <a:gd name="connsiteY4" fmla="*/ 529566 h 1343069"/>
                <a:gd name="connsiteX5" fmla="*/ 6400800 w 6400800"/>
                <a:gd name="connsiteY5" fmla="*/ 665150 h 1343069"/>
                <a:gd name="connsiteX6" fmla="*/ 6400800 w 6400800"/>
                <a:gd name="connsiteY6" fmla="*/ 665150 h 1343069"/>
                <a:gd name="connsiteX7" fmla="*/ 6400800 w 6400800"/>
                <a:gd name="connsiteY7" fmla="*/ 868526 h 1343069"/>
                <a:gd name="connsiteX8" fmla="*/ 6400800 w 6400800"/>
                <a:gd name="connsiteY8" fmla="*/ 1343069 h 1343069"/>
                <a:gd name="connsiteX9" fmla="*/ 5334000 w 6400800"/>
                <a:gd name="connsiteY9" fmla="*/ 1343069 h 1343069"/>
                <a:gd name="connsiteX10" fmla="*/ 3733800 w 6400800"/>
                <a:gd name="connsiteY10" fmla="*/ 1343069 h 1343069"/>
                <a:gd name="connsiteX11" fmla="*/ 3733800 w 6400800"/>
                <a:gd name="connsiteY11" fmla="*/ 1343069 h 1343069"/>
                <a:gd name="connsiteX12" fmla="*/ 0 w 6400800"/>
                <a:gd name="connsiteY12" fmla="*/ 1343069 h 1343069"/>
                <a:gd name="connsiteX13" fmla="*/ 0 w 6400800"/>
                <a:gd name="connsiteY13" fmla="*/ 868526 h 1343069"/>
                <a:gd name="connsiteX14" fmla="*/ 0 w 6400800"/>
                <a:gd name="connsiteY14" fmla="*/ 665150 h 1343069"/>
                <a:gd name="connsiteX15" fmla="*/ 0 w 6400800"/>
                <a:gd name="connsiteY15" fmla="*/ 665150 h 1343069"/>
                <a:gd name="connsiteX16" fmla="*/ 0 w 6400800"/>
                <a:gd name="connsiteY16" fmla="*/ 529566 h 1343069"/>
                <a:gd name="connsiteX0" fmla="*/ 0 w 6400800"/>
                <a:gd name="connsiteY0" fmla="*/ 529566 h 1343069"/>
                <a:gd name="connsiteX1" fmla="*/ 3337134 w 6400800"/>
                <a:gd name="connsiteY1" fmla="*/ 524311 h 1343069"/>
                <a:gd name="connsiteX2" fmla="*/ 3639928 w 6400800"/>
                <a:gd name="connsiteY2" fmla="*/ 0 h 1343069"/>
                <a:gd name="connsiteX3" fmla="*/ 4563438 w 6400800"/>
                <a:gd name="connsiteY3" fmla="*/ 529566 h 1343069"/>
                <a:gd name="connsiteX4" fmla="*/ 6400800 w 6400800"/>
                <a:gd name="connsiteY4" fmla="*/ 529566 h 1343069"/>
                <a:gd name="connsiteX5" fmla="*/ 6400800 w 6400800"/>
                <a:gd name="connsiteY5" fmla="*/ 665150 h 1343069"/>
                <a:gd name="connsiteX6" fmla="*/ 6400800 w 6400800"/>
                <a:gd name="connsiteY6" fmla="*/ 665150 h 1343069"/>
                <a:gd name="connsiteX7" fmla="*/ 6400800 w 6400800"/>
                <a:gd name="connsiteY7" fmla="*/ 868526 h 1343069"/>
                <a:gd name="connsiteX8" fmla="*/ 6400800 w 6400800"/>
                <a:gd name="connsiteY8" fmla="*/ 1343069 h 1343069"/>
                <a:gd name="connsiteX9" fmla="*/ 5334000 w 6400800"/>
                <a:gd name="connsiteY9" fmla="*/ 1343069 h 1343069"/>
                <a:gd name="connsiteX10" fmla="*/ 3733800 w 6400800"/>
                <a:gd name="connsiteY10" fmla="*/ 1343069 h 1343069"/>
                <a:gd name="connsiteX11" fmla="*/ 3733800 w 6400800"/>
                <a:gd name="connsiteY11" fmla="*/ 1343069 h 1343069"/>
                <a:gd name="connsiteX12" fmla="*/ 0 w 6400800"/>
                <a:gd name="connsiteY12" fmla="*/ 1343069 h 1343069"/>
                <a:gd name="connsiteX13" fmla="*/ 0 w 6400800"/>
                <a:gd name="connsiteY13" fmla="*/ 868526 h 1343069"/>
                <a:gd name="connsiteX14" fmla="*/ 0 w 6400800"/>
                <a:gd name="connsiteY14" fmla="*/ 665150 h 1343069"/>
                <a:gd name="connsiteX15" fmla="*/ 0 w 6400800"/>
                <a:gd name="connsiteY15" fmla="*/ 665150 h 1343069"/>
                <a:gd name="connsiteX16" fmla="*/ 0 w 6400800"/>
                <a:gd name="connsiteY16" fmla="*/ 529566 h 1343069"/>
                <a:gd name="connsiteX0" fmla="*/ 0 w 6400800"/>
                <a:gd name="connsiteY0" fmla="*/ 529566 h 1343069"/>
                <a:gd name="connsiteX1" fmla="*/ 3337134 w 6400800"/>
                <a:gd name="connsiteY1" fmla="*/ 524311 h 1343069"/>
                <a:gd name="connsiteX2" fmla="*/ 3639928 w 6400800"/>
                <a:gd name="connsiteY2" fmla="*/ 0 h 1343069"/>
                <a:gd name="connsiteX3" fmla="*/ 3942845 w 6400800"/>
                <a:gd name="connsiteY3" fmla="*/ 540076 h 1343069"/>
                <a:gd name="connsiteX4" fmla="*/ 6400800 w 6400800"/>
                <a:gd name="connsiteY4" fmla="*/ 529566 h 1343069"/>
                <a:gd name="connsiteX5" fmla="*/ 6400800 w 6400800"/>
                <a:gd name="connsiteY5" fmla="*/ 665150 h 1343069"/>
                <a:gd name="connsiteX6" fmla="*/ 6400800 w 6400800"/>
                <a:gd name="connsiteY6" fmla="*/ 665150 h 1343069"/>
                <a:gd name="connsiteX7" fmla="*/ 6400800 w 6400800"/>
                <a:gd name="connsiteY7" fmla="*/ 868526 h 1343069"/>
                <a:gd name="connsiteX8" fmla="*/ 6400800 w 6400800"/>
                <a:gd name="connsiteY8" fmla="*/ 1343069 h 1343069"/>
                <a:gd name="connsiteX9" fmla="*/ 5334000 w 6400800"/>
                <a:gd name="connsiteY9" fmla="*/ 1343069 h 1343069"/>
                <a:gd name="connsiteX10" fmla="*/ 3733800 w 6400800"/>
                <a:gd name="connsiteY10" fmla="*/ 1343069 h 1343069"/>
                <a:gd name="connsiteX11" fmla="*/ 3733800 w 6400800"/>
                <a:gd name="connsiteY11" fmla="*/ 1343069 h 1343069"/>
                <a:gd name="connsiteX12" fmla="*/ 0 w 6400800"/>
                <a:gd name="connsiteY12" fmla="*/ 1343069 h 1343069"/>
                <a:gd name="connsiteX13" fmla="*/ 0 w 6400800"/>
                <a:gd name="connsiteY13" fmla="*/ 868526 h 1343069"/>
                <a:gd name="connsiteX14" fmla="*/ 0 w 6400800"/>
                <a:gd name="connsiteY14" fmla="*/ 665150 h 1343069"/>
                <a:gd name="connsiteX15" fmla="*/ 0 w 6400800"/>
                <a:gd name="connsiteY15" fmla="*/ 665150 h 1343069"/>
                <a:gd name="connsiteX16" fmla="*/ 0 w 6400800"/>
                <a:gd name="connsiteY16" fmla="*/ 529566 h 1343069"/>
                <a:gd name="connsiteX0" fmla="*/ 0 w 6400800"/>
                <a:gd name="connsiteY0" fmla="*/ 529566 h 1343069"/>
                <a:gd name="connsiteX1" fmla="*/ 3337134 w 6400800"/>
                <a:gd name="connsiteY1" fmla="*/ 524311 h 1343069"/>
                <a:gd name="connsiteX2" fmla="*/ 3639928 w 6400800"/>
                <a:gd name="connsiteY2" fmla="*/ 0 h 1343069"/>
                <a:gd name="connsiteX3" fmla="*/ 3942845 w 6400800"/>
                <a:gd name="connsiteY3" fmla="*/ 540076 h 1343069"/>
                <a:gd name="connsiteX4" fmla="*/ 6400800 w 6400800"/>
                <a:gd name="connsiteY4" fmla="*/ 529566 h 1343069"/>
                <a:gd name="connsiteX5" fmla="*/ 6400800 w 6400800"/>
                <a:gd name="connsiteY5" fmla="*/ 665150 h 1343069"/>
                <a:gd name="connsiteX6" fmla="*/ 6400800 w 6400800"/>
                <a:gd name="connsiteY6" fmla="*/ 665150 h 1343069"/>
                <a:gd name="connsiteX7" fmla="*/ 6400800 w 6400800"/>
                <a:gd name="connsiteY7" fmla="*/ 868526 h 1343069"/>
                <a:gd name="connsiteX8" fmla="*/ 6400800 w 6400800"/>
                <a:gd name="connsiteY8" fmla="*/ 1343069 h 1343069"/>
                <a:gd name="connsiteX9" fmla="*/ 5334000 w 6400800"/>
                <a:gd name="connsiteY9" fmla="*/ 1343069 h 1343069"/>
                <a:gd name="connsiteX10" fmla="*/ 3733800 w 6400800"/>
                <a:gd name="connsiteY10" fmla="*/ 1343069 h 1343069"/>
                <a:gd name="connsiteX11" fmla="*/ 3733800 w 6400800"/>
                <a:gd name="connsiteY11" fmla="*/ 1343069 h 1343069"/>
                <a:gd name="connsiteX12" fmla="*/ 0 w 6400800"/>
                <a:gd name="connsiteY12" fmla="*/ 1343069 h 1343069"/>
                <a:gd name="connsiteX13" fmla="*/ 0 w 6400800"/>
                <a:gd name="connsiteY13" fmla="*/ 868526 h 1343069"/>
                <a:gd name="connsiteX14" fmla="*/ 0 w 6400800"/>
                <a:gd name="connsiteY14" fmla="*/ 665150 h 1343069"/>
                <a:gd name="connsiteX15" fmla="*/ 0 w 6400800"/>
                <a:gd name="connsiteY15" fmla="*/ 665150 h 1343069"/>
                <a:gd name="connsiteX16" fmla="*/ 0 w 6400800"/>
                <a:gd name="connsiteY16" fmla="*/ 529566 h 1343069"/>
                <a:gd name="connsiteX0" fmla="*/ 0 w 6400800"/>
                <a:gd name="connsiteY0" fmla="*/ 529566 h 1343069"/>
                <a:gd name="connsiteX1" fmla="*/ 3337134 w 6400800"/>
                <a:gd name="connsiteY1" fmla="*/ 524311 h 1343069"/>
                <a:gd name="connsiteX2" fmla="*/ 3639928 w 6400800"/>
                <a:gd name="connsiteY2" fmla="*/ 0 h 1343069"/>
                <a:gd name="connsiteX3" fmla="*/ 3942845 w 6400800"/>
                <a:gd name="connsiteY3" fmla="*/ 524311 h 1343069"/>
                <a:gd name="connsiteX4" fmla="*/ 6400800 w 6400800"/>
                <a:gd name="connsiteY4" fmla="*/ 529566 h 1343069"/>
                <a:gd name="connsiteX5" fmla="*/ 6400800 w 6400800"/>
                <a:gd name="connsiteY5" fmla="*/ 665150 h 1343069"/>
                <a:gd name="connsiteX6" fmla="*/ 6400800 w 6400800"/>
                <a:gd name="connsiteY6" fmla="*/ 665150 h 1343069"/>
                <a:gd name="connsiteX7" fmla="*/ 6400800 w 6400800"/>
                <a:gd name="connsiteY7" fmla="*/ 868526 h 1343069"/>
                <a:gd name="connsiteX8" fmla="*/ 6400800 w 6400800"/>
                <a:gd name="connsiteY8" fmla="*/ 1343069 h 1343069"/>
                <a:gd name="connsiteX9" fmla="*/ 5334000 w 6400800"/>
                <a:gd name="connsiteY9" fmla="*/ 1343069 h 1343069"/>
                <a:gd name="connsiteX10" fmla="*/ 3733800 w 6400800"/>
                <a:gd name="connsiteY10" fmla="*/ 1343069 h 1343069"/>
                <a:gd name="connsiteX11" fmla="*/ 3733800 w 6400800"/>
                <a:gd name="connsiteY11" fmla="*/ 1343069 h 1343069"/>
                <a:gd name="connsiteX12" fmla="*/ 0 w 6400800"/>
                <a:gd name="connsiteY12" fmla="*/ 1343069 h 1343069"/>
                <a:gd name="connsiteX13" fmla="*/ 0 w 6400800"/>
                <a:gd name="connsiteY13" fmla="*/ 868526 h 1343069"/>
                <a:gd name="connsiteX14" fmla="*/ 0 w 6400800"/>
                <a:gd name="connsiteY14" fmla="*/ 665150 h 1343069"/>
                <a:gd name="connsiteX15" fmla="*/ 0 w 6400800"/>
                <a:gd name="connsiteY15" fmla="*/ 665150 h 1343069"/>
                <a:gd name="connsiteX16" fmla="*/ 0 w 6400800"/>
                <a:gd name="connsiteY16" fmla="*/ 529566 h 1343069"/>
                <a:gd name="connsiteX0" fmla="*/ 0 w 6400800"/>
                <a:gd name="connsiteY0" fmla="*/ 329269 h 1142772"/>
                <a:gd name="connsiteX1" fmla="*/ 3337134 w 6400800"/>
                <a:gd name="connsiteY1" fmla="*/ 324014 h 1142772"/>
                <a:gd name="connsiteX2" fmla="*/ 3639928 w 6400800"/>
                <a:gd name="connsiteY2" fmla="*/ 0 h 1142772"/>
                <a:gd name="connsiteX3" fmla="*/ 3942845 w 6400800"/>
                <a:gd name="connsiteY3" fmla="*/ 324014 h 1142772"/>
                <a:gd name="connsiteX4" fmla="*/ 6400800 w 6400800"/>
                <a:gd name="connsiteY4" fmla="*/ 329269 h 1142772"/>
                <a:gd name="connsiteX5" fmla="*/ 6400800 w 6400800"/>
                <a:gd name="connsiteY5" fmla="*/ 464853 h 1142772"/>
                <a:gd name="connsiteX6" fmla="*/ 6400800 w 6400800"/>
                <a:gd name="connsiteY6" fmla="*/ 464853 h 1142772"/>
                <a:gd name="connsiteX7" fmla="*/ 6400800 w 6400800"/>
                <a:gd name="connsiteY7" fmla="*/ 668229 h 1142772"/>
                <a:gd name="connsiteX8" fmla="*/ 6400800 w 6400800"/>
                <a:gd name="connsiteY8" fmla="*/ 1142772 h 1142772"/>
                <a:gd name="connsiteX9" fmla="*/ 5334000 w 6400800"/>
                <a:gd name="connsiteY9" fmla="*/ 1142772 h 1142772"/>
                <a:gd name="connsiteX10" fmla="*/ 3733800 w 6400800"/>
                <a:gd name="connsiteY10" fmla="*/ 1142772 h 1142772"/>
                <a:gd name="connsiteX11" fmla="*/ 3733800 w 6400800"/>
                <a:gd name="connsiteY11" fmla="*/ 1142772 h 1142772"/>
                <a:gd name="connsiteX12" fmla="*/ 0 w 6400800"/>
                <a:gd name="connsiteY12" fmla="*/ 1142772 h 1142772"/>
                <a:gd name="connsiteX13" fmla="*/ 0 w 6400800"/>
                <a:gd name="connsiteY13" fmla="*/ 668229 h 1142772"/>
                <a:gd name="connsiteX14" fmla="*/ 0 w 6400800"/>
                <a:gd name="connsiteY14" fmla="*/ 464853 h 1142772"/>
                <a:gd name="connsiteX15" fmla="*/ 0 w 6400800"/>
                <a:gd name="connsiteY15" fmla="*/ 464853 h 1142772"/>
                <a:gd name="connsiteX16" fmla="*/ 0 w 6400800"/>
                <a:gd name="connsiteY16" fmla="*/ 329269 h 1142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400800" h="1142772">
                  <a:moveTo>
                    <a:pt x="0" y="329269"/>
                  </a:moveTo>
                  <a:lnTo>
                    <a:pt x="3337134" y="324014"/>
                  </a:lnTo>
                  <a:lnTo>
                    <a:pt x="3639928" y="0"/>
                  </a:lnTo>
                  <a:lnTo>
                    <a:pt x="3942845" y="324014"/>
                  </a:lnTo>
                  <a:lnTo>
                    <a:pt x="6400800" y="329269"/>
                  </a:lnTo>
                  <a:lnTo>
                    <a:pt x="6400800" y="464853"/>
                  </a:lnTo>
                  <a:lnTo>
                    <a:pt x="6400800" y="464853"/>
                  </a:lnTo>
                  <a:lnTo>
                    <a:pt x="6400800" y="668229"/>
                  </a:lnTo>
                  <a:lnTo>
                    <a:pt x="6400800" y="1142772"/>
                  </a:lnTo>
                  <a:lnTo>
                    <a:pt x="5334000" y="1142772"/>
                  </a:lnTo>
                  <a:lnTo>
                    <a:pt x="3733800" y="1142772"/>
                  </a:lnTo>
                  <a:lnTo>
                    <a:pt x="3733800" y="1142772"/>
                  </a:lnTo>
                  <a:lnTo>
                    <a:pt x="0" y="1142772"/>
                  </a:lnTo>
                  <a:lnTo>
                    <a:pt x="0" y="668229"/>
                  </a:lnTo>
                  <a:lnTo>
                    <a:pt x="0" y="464853"/>
                  </a:lnTo>
                  <a:lnTo>
                    <a:pt x="0" y="464853"/>
                  </a:lnTo>
                  <a:lnTo>
                    <a:pt x="0" y="329269"/>
                  </a:lnTo>
                  <a:close/>
                </a:path>
              </a:pathLst>
            </a:custGeom>
            <a:noFill/>
            <a:ln w="19050">
              <a:solidFill>
                <a:schemeClr val="accent5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981530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"/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図 12">
            <a:extLst>
              <a:ext uri="{FF2B5EF4-FFF2-40B4-BE49-F238E27FC236}">
                <a16:creationId xmlns:a16="http://schemas.microsoft.com/office/drawing/2014/main" id="{D0199890-AEBB-49AC-8F7C-9EA14122171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0"/>
                    </a14:imgEffect>
                    <a14:imgEffect>
                      <a14:saturation sa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486" t="44495" r="50123" b="53372"/>
          <a:stretch/>
        </p:blipFill>
        <p:spPr>
          <a:xfrm>
            <a:off x="5380273" y="5193762"/>
            <a:ext cx="1260000" cy="612000"/>
          </a:xfrm>
          <a:prstGeom prst="rect">
            <a:avLst/>
          </a:prstGeom>
          <a:solidFill>
            <a:srgbClr val="2F528F"/>
          </a:solidFill>
          <a:ln w="12700">
            <a:solidFill>
              <a:schemeClr val="tx1"/>
            </a:solidFill>
          </a:ln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5C20250C-8329-4C86-B726-D55F679F5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dirty="0"/>
              <a:t>Spatial Gradient and Temporal Gradient [2] </a:t>
            </a:r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874E959-FB89-40C2-B2F7-496FB2270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kumimoji="1" lang="en-US" altLang="ja-JP" dirty="0"/>
              <a:t>8</a:t>
            </a:r>
            <a:endParaRPr kumimoji="1" lang="ja-JP" altLang="en-US" dirty="0"/>
          </a:p>
        </p:txBody>
      </p:sp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C7C14625-D023-4043-B6DD-6EF4EC2C12AB}"/>
              </a:ext>
            </a:extLst>
          </p:cNvPr>
          <p:cNvSpPr txBox="1"/>
          <p:nvPr/>
        </p:nvSpPr>
        <p:spPr>
          <a:xfrm>
            <a:off x="628648" y="5923587"/>
            <a:ext cx="78867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kumimoji="1" lang="en-US" altLang="ja-JP" sz="1800" dirty="0"/>
              <a:t>[2]</a:t>
            </a:r>
            <a:r>
              <a:rPr lang="ja-JP" altLang="en-US" sz="1800" dirty="0"/>
              <a:t> </a:t>
            </a:r>
            <a:r>
              <a:rPr lang="en-US" altLang="ja-JP" dirty="0"/>
              <a:t>S. Usui, T. Yamazato, S. Arai, T. Yendo, T. Fujii, and H.Okada, "Utilization of spatio-temporal image for LED array acquisition in road to vehicle visible light communication."</a:t>
            </a:r>
            <a:endParaRPr lang="en-US" altLang="ja-JP" sz="1800" dirty="0"/>
          </a:p>
        </p:txBody>
      </p:sp>
      <p:sp>
        <p:nvSpPr>
          <p:cNvPr id="6" name="コンテンツ プレースホルダー 2">
            <a:extLst>
              <a:ext uri="{FF2B5EF4-FFF2-40B4-BE49-F238E27FC236}">
                <a16:creationId xmlns:a16="http://schemas.microsoft.com/office/drawing/2014/main" id="{64FF2A4B-6004-44C1-8E19-1C218C6CC35A}"/>
              </a:ext>
            </a:extLst>
          </p:cNvPr>
          <p:cNvSpPr txBox="1">
            <a:spLocks/>
          </p:cNvSpPr>
          <p:nvPr/>
        </p:nvSpPr>
        <p:spPr>
          <a:xfrm>
            <a:off x="258791" y="805776"/>
            <a:ext cx="8626415" cy="5371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90000"/>
              <a:buFont typeface="Wingdings" panose="05000000000000000000" pitchFamily="2" charset="2"/>
              <a:buChar char="Ø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ü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F0"/>
              </a:buClr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b="1" dirty="0"/>
              <a:t>Spatial gradient </a:t>
            </a:r>
            <a:r>
              <a:rPr lang="en-US" altLang="ja-JP" dirty="0"/>
              <a:t>(luminance value gradient of one image)</a:t>
            </a:r>
          </a:p>
          <a:p>
            <a:pPr lvl="1"/>
            <a:r>
              <a:rPr lang="en-US" altLang="ja-JP" dirty="0"/>
              <a:t>Measure the luminance value gradient (edge) of the captured image.</a:t>
            </a:r>
          </a:p>
          <a:p>
            <a:pPr lvl="1"/>
            <a:r>
              <a:rPr lang="en-US" altLang="ja-JP" dirty="0"/>
              <a:t>Natural backgrounds with small luminance values have small values, and Objects with large luminance values (transmitters) have large values.</a:t>
            </a:r>
          </a:p>
          <a:p>
            <a:pPr lvl="1"/>
            <a:endParaRPr lang="en-US" altLang="ja-JP" dirty="0"/>
          </a:p>
          <a:p>
            <a:r>
              <a:rPr lang="en-US" altLang="ja-JP" b="1" dirty="0"/>
              <a:t>Temporal gradient </a:t>
            </a:r>
            <a:r>
              <a:rPr lang="en-US" altLang="ja-JP" dirty="0"/>
              <a:t>(luminance value gradient of a series of images) </a:t>
            </a:r>
            <a:endParaRPr lang="en-US" altLang="ja-JP" sz="2000" dirty="0"/>
          </a:p>
          <a:p>
            <a:pPr lvl="1"/>
            <a:r>
              <a:rPr lang="en-US" altLang="ja-JP" dirty="0"/>
              <a:t>Measure the luminance value change of a series of captured images..  </a:t>
            </a:r>
          </a:p>
          <a:p>
            <a:pPr lvl="1"/>
            <a:r>
              <a:rPr lang="en-US" altLang="ja-JP" dirty="0"/>
              <a:t>Since the LED array is flashing, it has a large temporal gradient.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9026BA7E-4FDA-440B-BD5A-C24946C47CF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491" t="38003" r="48755" b="59718"/>
          <a:stretch/>
        </p:blipFill>
        <p:spPr>
          <a:xfrm>
            <a:off x="5380273" y="4120097"/>
            <a:ext cx="1260000" cy="6120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CE190086-699C-4ED4-80BD-47AFA7BCFFE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581" t="44351" r="50028" b="53516"/>
          <a:stretch/>
        </p:blipFill>
        <p:spPr>
          <a:xfrm>
            <a:off x="2357832" y="5193762"/>
            <a:ext cx="1260000" cy="6120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94609882-FCC4-450A-A386-BA522EDAD5C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581" t="44381" r="50028" b="53486"/>
          <a:stretch/>
        </p:blipFill>
        <p:spPr>
          <a:xfrm>
            <a:off x="2357832" y="4122558"/>
            <a:ext cx="1260000" cy="6120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cxnSp>
        <p:nvCxnSpPr>
          <p:cNvPr id="16" name="直線矢印コネクタ 15">
            <a:extLst>
              <a:ext uri="{FF2B5EF4-FFF2-40B4-BE49-F238E27FC236}">
                <a16:creationId xmlns:a16="http://schemas.microsoft.com/office/drawing/2014/main" id="{832BFC79-265F-4BDA-940E-2D8385A8FEEF}"/>
              </a:ext>
            </a:extLst>
          </p:cNvPr>
          <p:cNvCxnSpPr>
            <a:cxnSpLocks/>
          </p:cNvCxnSpPr>
          <p:nvPr/>
        </p:nvCxnSpPr>
        <p:spPr bwMode="auto">
          <a:xfrm flipV="1">
            <a:off x="3617832" y="4330847"/>
            <a:ext cx="1762441" cy="2461"/>
          </a:xfrm>
          <a:prstGeom prst="straightConnector1">
            <a:avLst/>
          </a:prstGeom>
          <a:noFill/>
          <a:ln w="38100" cap="flat" cmpd="sng" algn="ctr">
            <a:solidFill>
              <a:srgbClr val="00B0F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3" name="直線矢印コネクタ 22">
            <a:extLst>
              <a:ext uri="{FF2B5EF4-FFF2-40B4-BE49-F238E27FC236}">
                <a16:creationId xmlns:a16="http://schemas.microsoft.com/office/drawing/2014/main" id="{634A32C0-25E0-4C01-A419-E01EB10E7DE9}"/>
              </a:ext>
            </a:extLst>
          </p:cNvPr>
          <p:cNvCxnSpPr>
            <a:cxnSpLocks/>
            <a:stCxn id="11" idx="3"/>
            <a:endCxn id="13" idx="1"/>
          </p:cNvCxnSpPr>
          <p:nvPr/>
        </p:nvCxnSpPr>
        <p:spPr bwMode="auto">
          <a:xfrm>
            <a:off x="3617832" y="5499762"/>
            <a:ext cx="1762441" cy="0"/>
          </a:xfrm>
          <a:prstGeom prst="straightConnector1">
            <a:avLst/>
          </a:prstGeom>
          <a:noFill/>
          <a:ln w="34925" cap="flat" cmpd="sng" algn="ctr">
            <a:solidFill>
              <a:srgbClr val="FFC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C73D67F3-D9CA-41ED-9A0C-D63AE334882C}"/>
              </a:ext>
            </a:extLst>
          </p:cNvPr>
          <p:cNvSpPr txBox="1"/>
          <p:nvPr/>
        </p:nvSpPr>
        <p:spPr>
          <a:xfrm>
            <a:off x="6758747" y="4120097"/>
            <a:ext cx="12573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b="1" dirty="0"/>
              <a:t>Spatial gradient</a:t>
            </a:r>
            <a:endParaRPr kumimoji="1" lang="ja-JP" altLang="en-US" sz="1600" b="1" dirty="0"/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0BF05582-4990-4FB6-B5B4-CE9204636997}"/>
              </a:ext>
            </a:extLst>
          </p:cNvPr>
          <p:cNvSpPr txBox="1"/>
          <p:nvPr/>
        </p:nvSpPr>
        <p:spPr>
          <a:xfrm>
            <a:off x="6758252" y="5189037"/>
            <a:ext cx="12573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b="1" dirty="0"/>
              <a:t>Temporal gradient</a:t>
            </a:r>
            <a:endParaRPr kumimoji="1" lang="ja-JP" altLang="en-US" sz="1600" b="1" dirty="0"/>
          </a:p>
        </p:txBody>
      </p:sp>
      <p:cxnSp>
        <p:nvCxnSpPr>
          <p:cNvPr id="29" name="コネクタ: カギ線 28">
            <a:extLst>
              <a:ext uri="{FF2B5EF4-FFF2-40B4-BE49-F238E27FC236}">
                <a16:creationId xmlns:a16="http://schemas.microsoft.com/office/drawing/2014/main" id="{CDCCB153-D96F-4F07-A7D4-97CDC905A554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3617832" y="4428558"/>
            <a:ext cx="383967" cy="1071202"/>
          </a:xfrm>
          <a:prstGeom prst="bentConnector2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矢印コネクタ 36">
            <a:extLst>
              <a:ext uri="{FF2B5EF4-FFF2-40B4-BE49-F238E27FC236}">
                <a16:creationId xmlns:a16="http://schemas.microsoft.com/office/drawing/2014/main" id="{084B5A34-BA0D-4368-90A3-C423AA4D525E}"/>
              </a:ext>
            </a:extLst>
          </p:cNvPr>
          <p:cNvCxnSpPr>
            <a:cxnSpLocks/>
            <a:stCxn id="12" idx="2"/>
            <a:endCxn id="11" idx="0"/>
          </p:cNvCxnSpPr>
          <p:nvPr/>
        </p:nvCxnSpPr>
        <p:spPr>
          <a:xfrm>
            <a:off x="2987832" y="4734558"/>
            <a:ext cx="0" cy="459204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F004CEFD-1253-4851-9A3E-608C77A73C1F}"/>
              </a:ext>
            </a:extLst>
          </p:cNvPr>
          <p:cNvSpPr txBox="1"/>
          <p:nvPr/>
        </p:nvSpPr>
        <p:spPr>
          <a:xfrm>
            <a:off x="717661" y="4768773"/>
            <a:ext cx="23209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dirty="0"/>
              <a:t>Change luminance value</a:t>
            </a:r>
            <a:endParaRPr kumimoji="1"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2752774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B90763A-BE1E-419F-AEC4-8EFEB7F819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ja-JP" sz="2400" dirty="0"/>
              <a:t>Spatial-Temporal Image</a:t>
            </a:r>
            <a:r>
              <a:rPr lang="ja-JP" altLang="en-US" sz="2400" dirty="0"/>
              <a:t> </a:t>
            </a:r>
            <a:r>
              <a:rPr lang="en-US" altLang="ja-JP" sz="2400" dirty="0"/>
              <a:t>and Spatial-Temporal Cross-Sectional Image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5FEA9E1-638A-41C4-8506-7C02B66B2C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Spatial-temporal image</a:t>
            </a:r>
          </a:p>
          <a:p>
            <a:pPr lvl="1"/>
            <a:r>
              <a:rPr lang="en-US" altLang="ja-JP" dirty="0"/>
              <a:t>Three-dimensional space of images stacked in the time direction</a:t>
            </a:r>
          </a:p>
          <a:p>
            <a:r>
              <a:rPr lang="en-US" altLang="ja-JP" dirty="0"/>
              <a:t>Spatial-temporal cross-sectional image</a:t>
            </a:r>
          </a:p>
          <a:p>
            <a:pPr lvl="1"/>
            <a:r>
              <a:rPr lang="en-US" altLang="ja-JP" dirty="0"/>
              <a:t>Spatial-temporal image cut out at a certain plane</a:t>
            </a:r>
          </a:p>
          <a:p>
            <a:pPr lvl="1"/>
            <a:r>
              <a:rPr lang="en-US" altLang="ja-JP" dirty="0"/>
              <a:t>Spatial and temporal gradients can be visualized.</a:t>
            </a:r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C864DF42-3EAB-47C6-92C1-2E9D0D99C9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kumimoji="1" lang="en-US" altLang="ja-JP" dirty="0"/>
              <a:t>9</a:t>
            </a:r>
          </a:p>
        </p:txBody>
      </p:sp>
      <p:sp>
        <p:nvSpPr>
          <p:cNvPr id="6" name="Text Box 18">
            <a:extLst>
              <a:ext uri="{FF2B5EF4-FFF2-40B4-BE49-F238E27FC236}">
                <a16:creationId xmlns:a16="http://schemas.microsoft.com/office/drawing/2014/main" id="{D7C7C965-CAD6-41D2-AA0F-3A036059D3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23201" y="5907109"/>
            <a:ext cx="295275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/>
            <a:r>
              <a:rPr lang="en-US" altLang="ja-JP" dirty="0"/>
              <a:t>Spatial-temporal cross-sectional image </a:t>
            </a:r>
            <a:r>
              <a:rPr kumimoji="0" lang="en-US" altLang="ja-JP" dirty="0">
                <a:latin typeface="Arial" panose="020B0604020202020204" pitchFamily="34" charset="0"/>
                <a:sym typeface="HG明朝B" panose="02020809000000000000" pitchFamily="17" charset="-128"/>
              </a:rPr>
              <a:t>I(x,n,t)</a:t>
            </a:r>
            <a:endParaRPr kumimoji="0" lang="ja-JP" altLang="ja-JP" dirty="0">
              <a:latin typeface="Arial" panose="020B0604020202020204" pitchFamily="34" charset="0"/>
              <a:sym typeface="HG明朝B" panose="02020809000000000000" pitchFamily="17" charset="-128"/>
            </a:endParaRPr>
          </a:p>
        </p:txBody>
      </p:sp>
      <p:sp>
        <p:nvSpPr>
          <p:cNvPr id="10" name="Text Box 18">
            <a:extLst>
              <a:ext uri="{FF2B5EF4-FFF2-40B4-BE49-F238E27FC236}">
                <a16:creationId xmlns:a16="http://schemas.microsoft.com/office/drawing/2014/main" id="{4D157778-314F-451B-9677-CA6106B85D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5147" y="5907109"/>
            <a:ext cx="2516187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/>
            <a:r>
              <a:rPr lang="en-US" altLang="ja-JP" dirty="0"/>
              <a:t>Spatial-temporal image </a:t>
            </a:r>
            <a:r>
              <a:rPr kumimoji="0" lang="en-US" altLang="ja-JP" dirty="0">
                <a:latin typeface="Arial" panose="020B0604020202020204" pitchFamily="34" charset="0"/>
                <a:sym typeface="HG明朝B" panose="02020809000000000000" pitchFamily="17" charset="-128"/>
              </a:rPr>
              <a:t>I(x,y,t)</a:t>
            </a:r>
          </a:p>
        </p:txBody>
      </p:sp>
      <p:pic>
        <p:nvPicPr>
          <p:cNvPr id="48" name="図 47">
            <a:extLst>
              <a:ext uri="{FF2B5EF4-FFF2-40B4-BE49-F238E27FC236}">
                <a16:creationId xmlns:a16="http://schemas.microsoft.com/office/drawing/2014/main" id="{208F5172-4D8E-4CF0-8CA0-8FF49EBD70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4320" y="4055771"/>
            <a:ext cx="3650512" cy="139050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cxnSp>
        <p:nvCxnSpPr>
          <p:cNvPr id="49" name="直線矢印コネクタ 48">
            <a:extLst>
              <a:ext uri="{FF2B5EF4-FFF2-40B4-BE49-F238E27FC236}">
                <a16:creationId xmlns:a16="http://schemas.microsoft.com/office/drawing/2014/main" id="{F2874DE7-20BA-43B6-BCAF-23C0AFDF65C6}"/>
              </a:ext>
            </a:extLst>
          </p:cNvPr>
          <p:cNvCxnSpPr>
            <a:cxnSpLocks/>
          </p:cNvCxnSpPr>
          <p:nvPr/>
        </p:nvCxnSpPr>
        <p:spPr>
          <a:xfrm flipV="1">
            <a:off x="4638799" y="3638172"/>
            <a:ext cx="0" cy="1846868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矢印コネクタ 49">
            <a:extLst>
              <a:ext uri="{FF2B5EF4-FFF2-40B4-BE49-F238E27FC236}">
                <a16:creationId xmlns:a16="http://schemas.microsoft.com/office/drawing/2014/main" id="{AF853D67-7C4E-4C68-9155-E58AB34148AB}"/>
              </a:ext>
            </a:extLst>
          </p:cNvPr>
          <p:cNvCxnSpPr>
            <a:cxnSpLocks/>
          </p:cNvCxnSpPr>
          <p:nvPr/>
        </p:nvCxnSpPr>
        <p:spPr>
          <a:xfrm>
            <a:off x="4638986" y="5474406"/>
            <a:ext cx="4051007" cy="1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テキスト ボックス 50">
            <a:extLst>
              <a:ext uri="{FF2B5EF4-FFF2-40B4-BE49-F238E27FC236}">
                <a16:creationId xmlns:a16="http://schemas.microsoft.com/office/drawing/2014/main" id="{4688EA84-D5A5-4571-969E-3974F7C2B7CD}"/>
              </a:ext>
            </a:extLst>
          </p:cNvPr>
          <p:cNvSpPr txBox="1"/>
          <p:nvPr/>
        </p:nvSpPr>
        <p:spPr>
          <a:xfrm>
            <a:off x="7996536" y="5537777"/>
            <a:ext cx="932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x [pixel]</a:t>
            </a:r>
            <a:endParaRPr kumimoji="1" lang="ja-JP" altLang="en-US" dirty="0"/>
          </a:p>
        </p:txBody>
      </p:sp>
      <p:sp>
        <p:nvSpPr>
          <p:cNvPr id="52" name="平行四辺形 51">
            <a:extLst>
              <a:ext uri="{FF2B5EF4-FFF2-40B4-BE49-F238E27FC236}">
                <a16:creationId xmlns:a16="http://schemas.microsoft.com/office/drawing/2014/main" id="{B8B999E6-EFB0-4B3B-8C00-ED50ADE3D671}"/>
              </a:ext>
            </a:extLst>
          </p:cNvPr>
          <p:cNvSpPr/>
          <p:nvPr/>
        </p:nvSpPr>
        <p:spPr>
          <a:xfrm>
            <a:off x="4610664" y="4037125"/>
            <a:ext cx="3837865" cy="1404244"/>
          </a:xfrm>
          <a:prstGeom prst="parallelogram">
            <a:avLst>
              <a:gd name="adj" fmla="val 134919"/>
            </a:avLst>
          </a:prstGeom>
          <a:noFill/>
          <a:ln w="254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53" name="図 52">
            <a:extLst>
              <a:ext uri="{FF2B5EF4-FFF2-40B4-BE49-F238E27FC236}">
                <a16:creationId xmlns:a16="http://schemas.microsoft.com/office/drawing/2014/main" id="{D66768BE-DC9B-4206-A9D9-4E62E1969A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873" y="2743206"/>
            <a:ext cx="4057463" cy="3169035"/>
          </a:xfrm>
          <a:prstGeom prst="rect">
            <a:avLst/>
          </a:prstGeom>
        </p:spPr>
      </p:pic>
      <p:sp>
        <p:nvSpPr>
          <p:cNvPr id="54" name="テキスト ボックス 53">
            <a:extLst>
              <a:ext uri="{FF2B5EF4-FFF2-40B4-BE49-F238E27FC236}">
                <a16:creationId xmlns:a16="http://schemas.microsoft.com/office/drawing/2014/main" id="{99FE1239-1795-4CCF-8780-9012462B9CEA}"/>
              </a:ext>
            </a:extLst>
          </p:cNvPr>
          <p:cNvSpPr txBox="1"/>
          <p:nvPr/>
        </p:nvSpPr>
        <p:spPr>
          <a:xfrm>
            <a:off x="4352020" y="3248072"/>
            <a:ext cx="1257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t [frame]</a:t>
            </a:r>
            <a:endParaRPr kumimoji="1" lang="ja-JP" altLang="en-US" dirty="0"/>
          </a:p>
        </p:txBody>
      </p:sp>
      <p:cxnSp>
        <p:nvCxnSpPr>
          <p:cNvPr id="55" name="直線矢印コネクタ 54">
            <a:extLst>
              <a:ext uri="{FF2B5EF4-FFF2-40B4-BE49-F238E27FC236}">
                <a16:creationId xmlns:a16="http://schemas.microsoft.com/office/drawing/2014/main" id="{123326E7-CFB3-4E5A-BD49-FE2B11BD8FD1}"/>
              </a:ext>
            </a:extLst>
          </p:cNvPr>
          <p:cNvCxnSpPr>
            <a:cxnSpLocks/>
          </p:cNvCxnSpPr>
          <p:nvPr/>
        </p:nvCxnSpPr>
        <p:spPr bwMode="auto">
          <a:xfrm>
            <a:off x="7326078" y="4978172"/>
            <a:ext cx="0" cy="438704"/>
          </a:xfrm>
          <a:prstGeom prst="straightConnector1">
            <a:avLst/>
          </a:prstGeom>
          <a:noFill/>
          <a:ln w="25400" cap="flat" cmpd="sng" algn="ctr">
            <a:solidFill>
              <a:srgbClr val="FFC000"/>
            </a:solidFill>
            <a:prstDash val="solid"/>
            <a:round/>
            <a:headEnd type="arrow" w="med" len="med"/>
            <a:tailEnd type="arrow"/>
          </a:ln>
          <a:effectLst/>
        </p:spPr>
      </p:cxnSp>
      <p:sp>
        <p:nvSpPr>
          <p:cNvPr id="56" name="テキスト ボックス 55">
            <a:extLst>
              <a:ext uri="{FF2B5EF4-FFF2-40B4-BE49-F238E27FC236}">
                <a16:creationId xmlns:a16="http://schemas.microsoft.com/office/drawing/2014/main" id="{E3BB9275-0451-49AD-A282-B46A5D18F0CA}"/>
              </a:ext>
            </a:extLst>
          </p:cNvPr>
          <p:cNvSpPr txBox="1"/>
          <p:nvPr/>
        </p:nvSpPr>
        <p:spPr>
          <a:xfrm>
            <a:off x="4767821" y="4131337"/>
            <a:ext cx="12573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600" b="1" dirty="0">
                <a:solidFill>
                  <a:schemeClr val="bg1"/>
                </a:solidFill>
              </a:rPr>
              <a:t>Spatial Gradient</a:t>
            </a:r>
            <a:endParaRPr kumimoji="1" lang="ja-JP" altLang="en-US" sz="1600" b="1" dirty="0">
              <a:solidFill>
                <a:schemeClr val="bg1"/>
              </a:solidFill>
            </a:endParaRPr>
          </a:p>
        </p:txBody>
      </p:sp>
      <p:sp>
        <p:nvSpPr>
          <p:cNvPr id="57" name="テキスト ボックス 56">
            <a:extLst>
              <a:ext uri="{FF2B5EF4-FFF2-40B4-BE49-F238E27FC236}">
                <a16:creationId xmlns:a16="http://schemas.microsoft.com/office/drawing/2014/main" id="{01A165C7-75A0-463E-9364-2000ED3A4332}"/>
              </a:ext>
            </a:extLst>
          </p:cNvPr>
          <p:cNvSpPr txBox="1"/>
          <p:nvPr/>
        </p:nvSpPr>
        <p:spPr>
          <a:xfrm>
            <a:off x="7390918" y="4875563"/>
            <a:ext cx="12573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600" b="1" dirty="0">
                <a:solidFill>
                  <a:schemeClr val="bg1"/>
                </a:solidFill>
              </a:rPr>
              <a:t>Temporal gradient</a:t>
            </a:r>
            <a:endParaRPr kumimoji="1" lang="ja-JP" altLang="en-US" sz="1600" b="1" dirty="0">
              <a:solidFill>
                <a:schemeClr val="bg1"/>
              </a:solidFill>
            </a:endParaRPr>
          </a:p>
        </p:txBody>
      </p:sp>
      <p:cxnSp>
        <p:nvCxnSpPr>
          <p:cNvPr id="58" name="直線矢印コネクタ 57">
            <a:extLst>
              <a:ext uri="{FF2B5EF4-FFF2-40B4-BE49-F238E27FC236}">
                <a16:creationId xmlns:a16="http://schemas.microsoft.com/office/drawing/2014/main" id="{9385766C-E07E-452E-BD91-A323581D5DA2}"/>
              </a:ext>
            </a:extLst>
          </p:cNvPr>
          <p:cNvCxnSpPr>
            <a:cxnSpLocks/>
          </p:cNvCxnSpPr>
          <p:nvPr/>
        </p:nvCxnSpPr>
        <p:spPr bwMode="auto">
          <a:xfrm>
            <a:off x="4911556" y="4131337"/>
            <a:ext cx="433673" cy="0"/>
          </a:xfrm>
          <a:prstGeom prst="straightConnector1">
            <a:avLst/>
          </a:prstGeom>
          <a:noFill/>
          <a:ln w="25400" cap="flat" cmpd="sng" algn="ctr">
            <a:solidFill>
              <a:srgbClr val="00B0F0"/>
            </a:solidFill>
            <a:prstDash val="solid"/>
            <a:round/>
            <a:headEnd type="arrow" w="med" len="med"/>
            <a:tailEnd type="arrow"/>
          </a:ln>
          <a:effectLst/>
        </p:spPr>
      </p:cxnSp>
      <p:sp>
        <p:nvSpPr>
          <p:cNvPr id="59" name="テキスト ボックス 58">
            <a:extLst>
              <a:ext uri="{FF2B5EF4-FFF2-40B4-BE49-F238E27FC236}">
                <a16:creationId xmlns:a16="http://schemas.microsoft.com/office/drawing/2014/main" id="{2AB30530-C840-4E11-8267-8301D58C9E78}"/>
              </a:ext>
            </a:extLst>
          </p:cNvPr>
          <p:cNvSpPr txBox="1"/>
          <p:nvPr/>
        </p:nvSpPr>
        <p:spPr>
          <a:xfrm>
            <a:off x="7367886" y="3692724"/>
            <a:ext cx="12573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600" b="1" dirty="0">
                <a:solidFill>
                  <a:srgbClr val="FF0000"/>
                </a:solidFill>
              </a:rPr>
              <a:t>transmitter</a:t>
            </a:r>
            <a:endParaRPr kumimoji="1" lang="ja-JP" altLang="en-US" sz="1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55212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6CD5130-73C8-4644-B487-3C06410225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000" y="1"/>
            <a:ext cx="8261350" cy="681035"/>
          </a:xfrm>
        </p:spPr>
        <p:txBody>
          <a:bodyPr/>
          <a:lstStyle/>
          <a:p>
            <a:r>
              <a:rPr lang="en-US" altLang="ja-JP" dirty="0"/>
              <a:t>LED Acquisition and The Number of Average Frames</a:t>
            </a:r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D11B0B9A-93A3-42FB-97B3-BA415BDFD2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kumimoji="1" lang="en-US" altLang="ja-JP" dirty="0"/>
              <a:t>10</a:t>
            </a:r>
            <a:endParaRPr kumimoji="1" lang="ja-JP" altLang="en-US" dirty="0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151BB43A-607B-4F54-B564-5BA978D94E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6660" y="4347163"/>
            <a:ext cx="2160000" cy="2160000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73441744-7FEE-463E-839C-019DE1D6472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47" r="50000"/>
          <a:stretch/>
        </p:blipFill>
        <p:spPr>
          <a:xfrm>
            <a:off x="379166" y="1325077"/>
            <a:ext cx="2714400" cy="2311222"/>
          </a:xfrm>
          <a:prstGeom prst="rect">
            <a:avLst/>
          </a:prstGeom>
        </p:spPr>
      </p:pic>
      <p:pic>
        <p:nvPicPr>
          <p:cNvPr id="18" name="図 17">
            <a:extLst>
              <a:ext uri="{FF2B5EF4-FFF2-40B4-BE49-F238E27FC236}">
                <a16:creationId xmlns:a16="http://schemas.microsoft.com/office/drawing/2014/main" id="{7A1F6AB3-35E0-4BA4-BD3A-2AD4D8EE441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94" r="50700"/>
          <a:stretch/>
        </p:blipFill>
        <p:spPr>
          <a:xfrm>
            <a:off x="379166" y="4347163"/>
            <a:ext cx="2528526" cy="2311223"/>
          </a:xfrm>
          <a:prstGeom prst="rect">
            <a:avLst/>
          </a:prstGeom>
        </p:spPr>
      </p:pic>
      <p:pic>
        <p:nvPicPr>
          <p:cNvPr id="20" name="図 19">
            <a:extLst>
              <a:ext uri="{FF2B5EF4-FFF2-40B4-BE49-F238E27FC236}">
                <a16:creationId xmlns:a16="http://schemas.microsoft.com/office/drawing/2014/main" id="{E8127629-0F8D-4872-8942-09801E29679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489" t="6580" r="53" b="4198"/>
          <a:stretch/>
        </p:blipFill>
        <p:spPr>
          <a:xfrm>
            <a:off x="3743560" y="4347246"/>
            <a:ext cx="2183166" cy="2160000"/>
          </a:xfrm>
          <a:prstGeom prst="rect">
            <a:avLst/>
          </a:prstGeom>
        </p:spPr>
      </p:pic>
      <p:pic>
        <p:nvPicPr>
          <p:cNvPr id="21" name="図 20">
            <a:extLst>
              <a:ext uri="{FF2B5EF4-FFF2-40B4-BE49-F238E27FC236}">
                <a16:creationId xmlns:a16="http://schemas.microsoft.com/office/drawing/2014/main" id="{A8C4A149-11CD-42F7-895D-157177F7FA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6660" y="1354957"/>
            <a:ext cx="2160000" cy="2160000"/>
          </a:xfrm>
          <a:prstGeom prst="rect">
            <a:avLst/>
          </a:prstGeom>
        </p:spPr>
      </p:pic>
      <p:pic>
        <p:nvPicPr>
          <p:cNvPr id="23" name="図 22">
            <a:extLst>
              <a:ext uri="{FF2B5EF4-FFF2-40B4-BE49-F238E27FC236}">
                <a16:creationId xmlns:a16="http://schemas.microsoft.com/office/drawing/2014/main" id="{946F759E-0809-4768-8106-D876F490134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6726" y="1354957"/>
            <a:ext cx="2160000" cy="2160000"/>
          </a:xfrm>
          <a:prstGeom prst="rect">
            <a:avLst/>
          </a:prstGeom>
        </p:spPr>
      </p:pic>
      <p:sp>
        <p:nvSpPr>
          <p:cNvPr id="24" name="矢印: 右 23">
            <a:extLst>
              <a:ext uri="{FF2B5EF4-FFF2-40B4-BE49-F238E27FC236}">
                <a16:creationId xmlns:a16="http://schemas.microsoft.com/office/drawing/2014/main" id="{7FB49367-98E0-4F16-A446-9F8410AEE77F}"/>
              </a:ext>
            </a:extLst>
          </p:cNvPr>
          <p:cNvSpPr/>
          <p:nvPr/>
        </p:nvSpPr>
        <p:spPr>
          <a:xfrm>
            <a:off x="2995699" y="2139682"/>
            <a:ext cx="419100" cy="5905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矢印: 右 25">
            <a:extLst>
              <a:ext uri="{FF2B5EF4-FFF2-40B4-BE49-F238E27FC236}">
                <a16:creationId xmlns:a16="http://schemas.microsoft.com/office/drawing/2014/main" id="{AF962B54-EE74-41E1-B95D-89EF38D7425C}"/>
              </a:ext>
            </a:extLst>
          </p:cNvPr>
          <p:cNvSpPr/>
          <p:nvPr/>
        </p:nvSpPr>
        <p:spPr>
          <a:xfrm>
            <a:off x="2990806" y="5131888"/>
            <a:ext cx="419100" cy="5905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129E169F-2CB6-41A7-B678-BD8FE5E44F16}"/>
              </a:ext>
            </a:extLst>
          </p:cNvPr>
          <p:cNvSpPr/>
          <p:nvPr/>
        </p:nvSpPr>
        <p:spPr>
          <a:xfrm>
            <a:off x="6734413" y="2392828"/>
            <a:ext cx="1158240" cy="878681"/>
          </a:xfrm>
          <a:prstGeom prst="rect">
            <a:avLst/>
          </a:prstGeom>
          <a:noFill/>
          <a:ln w="222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39781045-5686-413E-9063-29A64275B7B3}"/>
              </a:ext>
            </a:extLst>
          </p:cNvPr>
          <p:cNvSpPr txBox="1"/>
          <p:nvPr/>
        </p:nvSpPr>
        <p:spPr>
          <a:xfrm>
            <a:off x="0" y="3645698"/>
            <a:ext cx="3327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000" u="sng" dirty="0"/>
              <a:t>n</a:t>
            </a:r>
            <a:r>
              <a:rPr lang="en-US" altLang="ja-JP" sz="2000" u="sng" dirty="0"/>
              <a:t>umber of average frames</a:t>
            </a:r>
          </a:p>
          <a:p>
            <a:pPr algn="ctr"/>
            <a:r>
              <a:rPr kumimoji="1" lang="en-US" altLang="ja-JP" sz="2000" u="sng" dirty="0"/>
              <a:t>k=10</a:t>
            </a:r>
            <a:endParaRPr kumimoji="1" lang="ja-JP" altLang="en-US" sz="2000" u="sng" dirty="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52FB850B-E42D-4704-8224-3222D1210FD6}"/>
              </a:ext>
            </a:extLst>
          </p:cNvPr>
          <p:cNvSpPr txBox="1"/>
          <p:nvPr/>
        </p:nvSpPr>
        <p:spPr>
          <a:xfrm>
            <a:off x="0" y="654764"/>
            <a:ext cx="3327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000" u="sng" dirty="0"/>
              <a:t>n</a:t>
            </a:r>
            <a:r>
              <a:rPr lang="en-US" altLang="ja-JP" sz="2000" u="sng" dirty="0"/>
              <a:t>umber of average frames</a:t>
            </a:r>
          </a:p>
          <a:p>
            <a:pPr algn="ctr"/>
            <a:r>
              <a:rPr kumimoji="1" lang="en-US" altLang="ja-JP" sz="2000" u="sng" dirty="0"/>
              <a:t>k=3</a:t>
            </a:r>
            <a:endParaRPr kumimoji="1" lang="ja-JP" altLang="en-US" sz="2000" u="sng" dirty="0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6B45DB1D-18E1-40ED-A8C5-F6DE3C33DBC2}"/>
              </a:ext>
            </a:extLst>
          </p:cNvPr>
          <p:cNvSpPr txBox="1"/>
          <p:nvPr/>
        </p:nvSpPr>
        <p:spPr>
          <a:xfrm>
            <a:off x="6434635" y="779999"/>
            <a:ext cx="216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000" u="sng" dirty="0"/>
              <a:t>acquisition (failed)</a:t>
            </a:r>
            <a:endParaRPr kumimoji="1" lang="ja-JP" altLang="en-US" sz="1600" dirty="0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4BFD2A52-E647-4D8F-88A2-ACD919A93477}"/>
              </a:ext>
            </a:extLst>
          </p:cNvPr>
          <p:cNvSpPr txBox="1"/>
          <p:nvPr/>
        </p:nvSpPr>
        <p:spPr>
          <a:xfrm>
            <a:off x="3626570" y="779999"/>
            <a:ext cx="24171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000" u="sng" dirty="0"/>
              <a:t>threshold detection</a:t>
            </a:r>
            <a:endParaRPr kumimoji="1" lang="ja-JP" altLang="en-US" sz="1600" dirty="0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B0E63A7D-BA76-430C-9DD1-178FAC977D06}"/>
              </a:ext>
            </a:extLst>
          </p:cNvPr>
          <p:cNvSpPr txBox="1"/>
          <p:nvPr/>
        </p:nvSpPr>
        <p:spPr>
          <a:xfrm>
            <a:off x="6208122" y="3781267"/>
            <a:ext cx="26130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000" u="sng" dirty="0"/>
              <a:t>Acquisition (successful)</a:t>
            </a:r>
            <a:endParaRPr kumimoji="1" lang="ja-JP" altLang="en-US" sz="1600" dirty="0"/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3567CD08-983C-4DC2-B314-5A6F96424816}"/>
              </a:ext>
            </a:extLst>
          </p:cNvPr>
          <p:cNvSpPr txBox="1"/>
          <p:nvPr/>
        </p:nvSpPr>
        <p:spPr>
          <a:xfrm>
            <a:off x="3700460" y="3781267"/>
            <a:ext cx="22693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000" u="sng" dirty="0"/>
              <a:t>threshold detection</a:t>
            </a:r>
            <a:endParaRPr kumimoji="1"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4575963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ECBA47D-4A40-4A43-A631-68F2CB1D5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Contents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F28BD6B-1A67-4B24-BB55-E7E6C21691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Clr>
                <a:schemeClr val="bg1">
                  <a:lumMod val="50000"/>
                </a:schemeClr>
              </a:buClr>
              <a:buFont typeface="+mj-lt"/>
              <a:buAutoNum type="arabicPeriod"/>
            </a:pPr>
            <a:r>
              <a:rPr kumimoji="1" lang="en-US" altLang="ja-JP" sz="3600" dirty="0">
                <a:solidFill>
                  <a:schemeClr val="bg1">
                    <a:lumMod val="50000"/>
                  </a:schemeClr>
                </a:solidFill>
              </a:rPr>
              <a:t>Reaserch background</a:t>
            </a:r>
          </a:p>
          <a:p>
            <a:pPr marL="457200" indent="-457200">
              <a:buClr>
                <a:schemeClr val="bg1">
                  <a:lumMod val="50000"/>
                </a:schemeClr>
              </a:buClr>
              <a:buFont typeface="+mj-lt"/>
              <a:buAutoNum type="arabicPeriod"/>
            </a:pPr>
            <a:r>
              <a:rPr kumimoji="1" lang="en-US" altLang="ja-JP" sz="3600" dirty="0">
                <a:solidFill>
                  <a:schemeClr val="bg1">
                    <a:lumMod val="50000"/>
                  </a:schemeClr>
                </a:solidFill>
              </a:rPr>
              <a:t>System model of VLC and               Algorithm for LED acquisition</a:t>
            </a:r>
          </a:p>
          <a:p>
            <a:pPr marL="457200" indent="-457200">
              <a:buClr>
                <a:schemeClr val="tx1"/>
              </a:buClr>
              <a:buFont typeface="+mj-lt"/>
              <a:buAutoNum type="arabicPeriod"/>
            </a:pPr>
            <a:r>
              <a:rPr kumimoji="1" lang="en-US" altLang="ja-JP" sz="3600" dirty="0"/>
              <a:t>Result of Experiment</a:t>
            </a:r>
          </a:p>
          <a:p>
            <a:pPr marL="457200" indent="-457200">
              <a:buClr>
                <a:schemeClr val="bg1">
                  <a:lumMod val="50000"/>
                </a:schemeClr>
              </a:buClr>
              <a:buFont typeface="+mj-lt"/>
              <a:buAutoNum type="arabicPeriod"/>
            </a:pPr>
            <a:r>
              <a:rPr kumimoji="1" lang="en-US" altLang="ja-JP" sz="3600" dirty="0">
                <a:solidFill>
                  <a:schemeClr val="bg1">
                    <a:lumMod val="50000"/>
                  </a:schemeClr>
                </a:solidFill>
              </a:rPr>
              <a:t>Conclusion </a:t>
            </a:r>
          </a:p>
          <a:p>
            <a:pPr marL="457200" indent="-457200">
              <a:buClr>
                <a:schemeClr val="tx1"/>
              </a:buClr>
              <a:buFont typeface="+mj-lt"/>
              <a:buAutoNum type="arabicPeriod"/>
            </a:pPr>
            <a:endParaRPr kumimoji="1" lang="en-US" altLang="ja-JP" sz="3600" dirty="0"/>
          </a:p>
        </p:txBody>
      </p:sp>
    </p:spTree>
    <p:extLst>
      <p:ext uri="{BB962C8B-B14F-4D97-AF65-F5344CB8AC3E}">
        <p14:creationId xmlns:p14="http://schemas.microsoft.com/office/powerpoint/2010/main" val="38111479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図 23">
            <a:extLst>
              <a:ext uri="{FF2B5EF4-FFF2-40B4-BE49-F238E27FC236}">
                <a16:creationId xmlns:a16="http://schemas.microsoft.com/office/drawing/2014/main" id="{EA92B477-00CD-40E0-9410-913D590722B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16" t="34381" r="11475" b="10154"/>
          <a:stretch/>
        </p:blipFill>
        <p:spPr>
          <a:xfrm rot="5400000">
            <a:off x="3063347" y="3520061"/>
            <a:ext cx="1121716" cy="1080000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5C20250C-8329-4C86-B726-D55F679F5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Experiment</a:t>
            </a:r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874E959-FB89-40C2-B2F7-496FB2270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kumimoji="1" lang="en-US" altLang="ja-JP" dirty="0"/>
              <a:t>11</a:t>
            </a:r>
            <a:endParaRPr kumimoji="1" lang="ja-JP" altLang="en-US" dirty="0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2FD47F6C-858A-40F4-8EBA-9E7288845025}"/>
              </a:ext>
            </a:extLst>
          </p:cNvPr>
          <p:cNvSpPr txBox="1"/>
          <p:nvPr/>
        </p:nvSpPr>
        <p:spPr>
          <a:xfrm>
            <a:off x="5475954" y="3424619"/>
            <a:ext cx="26506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600" dirty="0"/>
              <a:t>Parameters of experiment</a:t>
            </a:r>
            <a:endParaRPr kumimoji="1" lang="ja-JP" altLang="en-US" sz="1600" b="1" dirty="0"/>
          </a:p>
        </p:txBody>
      </p:sp>
      <p:pic>
        <p:nvPicPr>
          <p:cNvPr id="15" name="図 14">
            <a:extLst>
              <a:ext uri="{FF2B5EF4-FFF2-40B4-BE49-F238E27FC236}">
                <a16:creationId xmlns:a16="http://schemas.microsoft.com/office/drawing/2014/main" id="{14E6C3D5-17A8-49BD-863C-7513EF2AC11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16" t="34381" r="11475" b="10154"/>
          <a:stretch/>
        </p:blipFill>
        <p:spPr>
          <a:xfrm>
            <a:off x="816515" y="3520061"/>
            <a:ext cx="1121716" cy="1080000"/>
          </a:xfrm>
          <a:prstGeom prst="rect">
            <a:avLst/>
          </a:prstGeom>
        </p:spPr>
      </p:pic>
      <p:grpSp>
        <p:nvGrpSpPr>
          <p:cNvPr id="45" name="グループ化 44">
            <a:extLst>
              <a:ext uri="{FF2B5EF4-FFF2-40B4-BE49-F238E27FC236}">
                <a16:creationId xmlns:a16="http://schemas.microsoft.com/office/drawing/2014/main" id="{E3640B6F-F2BE-44BD-A079-8D9FC7C65F01}"/>
              </a:ext>
            </a:extLst>
          </p:cNvPr>
          <p:cNvGrpSpPr>
            <a:grpSpLocks noChangeAspect="1"/>
          </p:cNvGrpSpPr>
          <p:nvPr/>
        </p:nvGrpSpPr>
        <p:grpSpPr>
          <a:xfrm>
            <a:off x="972498" y="4763725"/>
            <a:ext cx="2774016" cy="1927403"/>
            <a:chOff x="5781954" y="2346975"/>
            <a:chExt cx="2158493" cy="1499734"/>
          </a:xfrm>
        </p:grpSpPr>
        <p:pic>
          <p:nvPicPr>
            <p:cNvPr id="37" name="図 36">
              <a:extLst>
                <a:ext uri="{FF2B5EF4-FFF2-40B4-BE49-F238E27FC236}">
                  <a16:creationId xmlns:a16="http://schemas.microsoft.com/office/drawing/2014/main" id="{5579C57C-AB3D-4EFF-ADA2-4FA90DBEB8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070" r="51125"/>
            <a:stretch/>
          </p:blipFill>
          <p:spPr>
            <a:xfrm rot="10800000">
              <a:off x="5781954" y="2893619"/>
              <a:ext cx="2158493" cy="878881"/>
            </a:xfrm>
            <a:prstGeom prst="rect">
              <a:avLst/>
            </a:prstGeom>
          </p:spPr>
        </p:pic>
        <p:pic>
          <p:nvPicPr>
            <p:cNvPr id="38" name="図 37">
              <a:extLst>
                <a:ext uri="{FF2B5EF4-FFF2-40B4-BE49-F238E27FC236}">
                  <a16:creationId xmlns:a16="http://schemas.microsoft.com/office/drawing/2014/main" id="{6B6616BD-1AA5-4EB9-93B9-ED882B0B6CB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6269309" y="3102193"/>
              <a:ext cx="767471" cy="744516"/>
            </a:xfrm>
            <a:prstGeom prst="rect">
              <a:avLst/>
            </a:prstGeom>
          </p:spPr>
        </p:pic>
        <p:pic>
          <p:nvPicPr>
            <p:cNvPr id="39" name="図 38">
              <a:extLst>
                <a:ext uri="{FF2B5EF4-FFF2-40B4-BE49-F238E27FC236}">
                  <a16:creationId xmlns:a16="http://schemas.microsoft.com/office/drawing/2014/main" id="{3103FEF1-6495-4D23-A315-F08CF6BB43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8770"/>
            <a:stretch/>
          </p:blipFill>
          <p:spPr>
            <a:xfrm>
              <a:off x="6723828" y="2346975"/>
              <a:ext cx="310377" cy="313069"/>
            </a:xfrm>
            <a:prstGeom prst="rect">
              <a:avLst/>
            </a:prstGeom>
          </p:spPr>
        </p:pic>
        <p:cxnSp>
          <p:nvCxnSpPr>
            <p:cNvPr id="40" name="直線矢印コネクタ 39">
              <a:extLst>
                <a:ext uri="{FF2B5EF4-FFF2-40B4-BE49-F238E27FC236}">
                  <a16:creationId xmlns:a16="http://schemas.microsoft.com/office/drawing/2014/main" id="{59F395A8-2FD6-4698-95C0-6FCE4ACD0604}"/>
                </a:ext>
              </a:extLst>
            </p:cNvPr>
            <p:cNvCxnSpPr>
              <a:cxnSpLocks/>
            </p:cNvCxnSpPr>
            <p:nvPr/>
          </p:nvCxnSpPr>
          <p:spPr>
            <a:xfrm>
              <a:off x="7071533" y="3471074"/>
              <a:ext cx="726344" cy="0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41" name="フリーフォーム: 図形 40">
              <a:extLst>
                <a:ext uri="{FF2B5EF4-FFF2-40B4-BE49-F238E27FC236}">
                  <a16:creationId xmlns:a16="http://schemas.microsoft.com/office/drawing/2014/main" id="{954752ED-B977-4447-9F17-EE7B1EA609E3}"/>
                </a:ext>
              </a:extLst>
            </p:cNvPr>
            <p:cNvSpPr/>
            <p:nvPr/>
          </p:nvSpPr>
          <p:spPr>
            <a:xfrm rot="10800000">
              <a:off x="6567545" y="3126751"/>
              <a:ext cx="170998" cy="278761"/>
            </a:xfrm>
            <a:custGeom>
              <a:avLst/>
              <a:gdLst>
                <a:gd name="connsiteX0" fmla="*/ 311328 w 311328"/>
                <a:gd name="connsiteY0" fmla="*/ 623560 h 623560"/>
                <a:gd name="connsiteX1" fmla="*/ 0 w 311328"/>
                <a:gd name="connsiteY1" fmla="*/ 623560 h 623560"/>
                <a:gd name="connsiteX2" fmla="*/ 100579 w 311328"/>
                <a:gd name="connsiteY2" fmla="*/ 429698 h 623560"/>
                <a:gd name="connsiteX3" fmla="*/ 0 w 311328"/>
                <a:gd name="connsiteY3" fmla="*/ 429698 h 623560"/>
                <a:gd name="connsiteX4" fmla="*/ 0 w 311328"/>
                <a:gd name="connsiteY4" fmla="*/ 0 h 623560"/>
                <a:gd name="connsiteX5" fmla="*/ 311328 w 311328"/>
                <a:gd name="connsiteY5" fmla="*/ 0 h 623560"/>
                <a:gd name="connsiteX6" fmla="*/ 311328 w 311328"/>
                <a:gd name="connsiteY6" fmla="*/ 429698 h 623560"/>
                <a:gd name="connsiteX7" fmla="*/ 210749 w 311328"/>
                <a:gd name="connsiteY7" fmla="*/ 429698 h 623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1328" h="623560">
                  <a:moveTo>
                    <a:pt x="311328" y="623560"/>
                  </a:moveTo>
                  <a:lnTo>
                    <a:pt x="0" y="623560"/>
                  </a:lnTo>
                  <a:lnTo>
                    <a:pt x="100579" y="429698"/>
                  </a:lnTo>
                  <a:lnTo>
                    <a:pt x="0" y="429698"/>
                  </a:lnTo>
                  <a:lnTo>
                    <a:pt x="0" y="0"/>
                  </a:lnTo>
                  <a:lnTo>
                    <a:pt x="311328" y="0"/>
                  </a:lnTo>
                  <a:lnTo>
                    <a:pt x="311328" y="429698"/>
                  </a:lnTo>
                  <a:lnTo>
                    <a:pt x="210749" y="429698"/>
                  </a:ln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ja-JP" altLang="en-US"/>
            </a:p>
          </p:txBody>
        </p:sp>
        <p:cxnSp>
          <p:nvCxnSpPr>
            <p:cNvPr id="42" name="直線矢印コネクタ 41">
              <a:extLst>
                <a:ext uri="{FF2B5EF4-FFF2-40B4-BE49-F238E27FC236}">
                  <a16:creationId xmlns:a16="http://schemas.microsoft.com/office/drawing/2014/main" id="{06B251E0-5B59-4C77-A1D4-BD5D3DA2906C}"/>
                </a:ext>
              </a:extLst>
            </p:cNvPr>
            <p:cNvCxnSpPr>
              <a:cxnSpLocks/>
              <a:stCxn id="39" idx="2"/>
            </p:cNvCxnSpPr>
            <p:nvPr/>
          </p:nvCxnSpPr>
          <p:spPr>
            <a:xfrm flipH="1">
              <a:off x="6653044" y="2660044"/>
              <a:ext cx="225973" cy="405058"/>
            </a:xfrm>
            <a:prstGeom prst="straightConnector1">
              <a:avLst/>
            </a:prstGeom>
            <a:ln w="38100">
              <a:solidFill>
                <a:schemeClr val="accent2"/>
              </a:solidFill>
              <a:prstDash val="sysDot"/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25" name="コンテンツ プレースホルダー 2">
            <a:extLst>
              <a:ext uri="{FF2B5EF4-FFF2-40B4-BE49-F238E27FC236}">
                <a16:creationId xmlns:a16="http://schemas.microsoft.com/office/drawing/2014/main" id="{3083FA29-6974-4683-B3AE-CAD698295D3A}"/>
              </a:ext>
            </a:extLst>
          </p:cNvPr>
          <p:cNvSpPr txBox="1">
            <a:spLocks/>
          </p:cNvSpPr>
          <p:nvPr/>
        </p:nvSpPr>
        <p:spPr>
          <a:xfrm>
            <a:off x="258791" y="805776"/>
            <a:ext cx="8626415" cy="5371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90000"/>
              <a:buFont typeface="Wingdings" panose="05000000000000000000" pitchFamily="2" charset="2"/>
              <a:buChar char="Ø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ü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F0"/>
              </a:buClr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ja-JP" dirty="0"/>
              <a:t>Use </a:t>
            </a:r>
            <a:r>
              <a:rPr lang="en-US" altLang="ja-JP" dirty="0"/>
              <a:t>LED array with 16x16 LEDs as a transmitter and                          a high-speed camera as a receiver</a:t>
            </a:r>
          </a:p>
          <a:p>
            <a:r>
              <a:rPr lang="en-US" altLang="ja-JP" dirty="0"/>
              <a:t>The transmitted data was OOK modulated</a:t>
            </a:r>
          </a:p>
          <a:p>
            <a:r>
              <a:rPr lang="en-US" altLang="ja-JP" dirty="0"/>
              <a:t>The transmitter LED array was divided as follows</a:t>
            </a:r>
          </a:p>
          <a:p>
            <a:pPr lvl="1"/>
            <a:r>
              <a:rPr lang="en-US" altLang="ja-JP" dirty="0"/>
              <a:t>4 divisions in 16 x 4 LEDs horizontal stripes and 4 x 16 LEDs vertical stripes</a:t>
            </a:r>
          </a:p>
        </p:txBody>
      </p:sp>
      <p:graphicFrame>
        <p:nvGraphicFramePr>
          <p:cNvPr id="26" name="表 5">
            <a:extLst>
              <a:ext uri="{FF2B5EF4-FFF2-40B4-BE49-F238E27FC236}">
                <a16:creationId xmlns:a16="http://schemas.microsoft.com/office/drawing/2014/main" id="{6C629429-EE39-4DD9-AC90-6372E0F1F1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9912171"/>
              </p:ext>
            </p:extLst>
          </p:nvPr>
        </p:nvGraphicFramePr>
        <p:xfrm>
          <a:off x="4866007" y="3794766"/>
          <a:ext cx="3870506" cy="1992978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935253">
                  <a:extLst>
                    <a:ext uri="{9D8B030D-6E8A-4147-A177-3AD203B41FA5}">
                      <a16:colId xmlns:a16="http://schemas.microsoft.com/office/drawing/2014/main" val="432297810"/>
                    </a:ext>
                  </a:extLst>
                </a:gridCol>
                <a:gridCol w="1935253">
                  <a:extLst>
                    <a:ext uri="{9D8B030D-6E8A-4147-A177-3AD203B41FA5}">
                      <a16:colId xmlns:a16="http://schemas.microsoft.com/office/drawing/2014/main" val="1756635863"/>
                    </a:ext>
                  </a:extLst>
                </a:gridCol>
              </a:tblGrid>
              <a:tr h="33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400" b="1" dirty="0"/>
                        <a:t>LED blinking frequency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400" b="1" dirty="0"/>
                        <a:t>500 Hz</a:t>
                      </a:r>
                      <a:endParaRPr kumimoji="1" lang="ja-JP" alt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1874267"/>
                  </a:ext>
                </a:extLst>
              </a:tr>
              <a:tr h="33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400" b="1" dirty="0"/>
                        <a:t>Capturing frame 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400" b="1" dirty="0"/>
                        <a:t>1000 fps</a:t>
                      </a:r>
                      <a:endParaRPr kumimoji="1" lang="ja-JP" alt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9730710"/>
                  </a:ext>
                </a:extLst>
              </a:tr>
              <a:tr h="33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400" b="1" dirty="0"/>
                        <a:t>Image resolution</a:t>
                      </a:r>
                      <a:endParaRPr kumimoji="1" lang="ja-JP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400" b="1" dirty="0"/>
                        <a:t>512×512 pixels</a:t>
                      </a:r>
                      <a:endParaRPr kumimoji="1" lang="ja-JP" alt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8354219"/>
                  </a:ext>
                </a:extLst>
              </a:tr>
              <a:tr h="3321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b="1" dirty="0"/>
                        <a:t>Distance from LED</a:t>
                      </a:r>
                      <a:endParaRPr kumimoji="1" lang="ja-JP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400" b="1" dirty="0"/>
                        <a:t>4-5 m</a:t>
                      </a:r>
                      <a:endParaRPr kumimoji="1" lang="ja-JP" alt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6546529"/>
                  </a:ext>
                </a:extLst>
              </a:tr>
              <a:tr h="3321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b="1" dirty="0"/>
                        <a:t>Vehicle speed</a:t>
                      </a:r>
                      <a:endParaRPr kumimoji="1" lang="ja-JP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b="1" dirty="0"/>
                        <a:t>10 km/h</a:t>
                      </a:r>
                      <a:endParaRPr kumimoji="1" lang="ja-JP" alt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8574623"/>
                  </a:ext>
                </a:extLst>
              </a:tr>
              <a:tr h="3321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b="1" dirty="0"/>
                        <a:t>Time</a:t>
                      </a:r>
                      <a:r>
                        <a:rPr kumimoji="1" lang="ja-JP" altLang="en-US" sz="1400" b="1" dirty="0"/>
                        <a:t>・</a:t>
                      </a:r>
                      <a:r>
                        <a:rPr kumimoji="1" lang="en-US" altLang="ja-JP" sz="1400" b="1" dirty="0"/>
                        <a:t>Weather</a:t>
                      </a:r>
                      <a:endParaRPr kumimoji="1" lang="ja-JP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b="1" dirty="0"/>
                        <a:t>Daytime</a:t>
                      </a:r>
                      <a:r>
                        <a:rPr kumimoji="1" lang="ja-JP" altLang="en-US" sz="1400" b="1" dirty="0"/>
                        <a:t>・</a:t>
                      </a:r>
                      <a:r>
                        <a:rPr kumimoji="1" lang="en-US" altLang="ja-JP" sz="1400" b="1" dirty="0"/>
                        <a:t>Cloudy</a:t>
                      </a:r>
                      <a:endParaRPr kumimoji="1" lang="ja-JP" alt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5768756"/>
                  </a:ext>
                </a:extLst>
              </a:tr>
            </a:tbl>
          </a:graphicData>
        </a:graphic>
      </p:graphicFrame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79B55824-53D3-402A-9F5E-686158959882}"/>
              </a:ext>
            </a:extLst>
          </p:cNvPr>
          <p:cNvSpPr/>
          <p:nvPr/>
        </p:nvSpPr>
        <p:spPr>
          <a:xfrm>
            <a:off x="424095" y="3080407"/>
            <a:ext cx="1906556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Horizontal stripes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5A3FE687-2CAC-4EDF-8F0C-41B7A73378C7}"/>
              </a:ext>
            </a:extLst>
          </p:cNvPr>
          <p:cNvSpPr/>
          <p:nvPr/>
        </p:nvSpPr>
        <p:spPr>
          <a:xfrm>
            <a:off x="2798273" y="3080407"/>
            <a:ext cx="1651863" cy="3316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>
                <a:solidFill>
                  <a:schemeClr val="tx1"/>
                </a:solidFill>
              </a:rPr>
              <a:t>vertical stripes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94478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C20250C-8329-4C86-B726-D55F679F5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Experiment view</a:t>
            </a:r>
            <a:endParaRPr kumimoji="1" lang="ja-JP" altLang="en-US" dirty="0"/>
          </a:p>
        </p:txBody>
      </p:sp>
      <p:pic>
        <p:nvPicPr>
          <p:cNvPr id="6" name="実験風景 (2)">
            <a:hlinkClick r:id="" action="ppaction://media"/>
            <a:extLst>
              <a:ext uri="{FF2B5EF4-FFF2-40B4-BE49-F238E27FC236}">
                <a16:creationId xmlns:a16="http://schemas.microsoft.com/office/drawing/2014/main" id="{1ED0FE7D-EE0B-4E61-9B1E-5BEB2D571487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3615" end="5472.3333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8792" y="2851388"/>
            <a:ext cx="6381707" cy="3590150"/>
          </a:xfrm>
          <a:ln w="12700">
            <a:solidFill>
              <a:schemeClr val="tx1"/>
            </a:solidFill>
            <a:prstDash val="solid"/>
          </a:ln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874E959-FB89-40C2-B2F7-496FB2270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kumimoji="1" lang="en-US" altLang="ja-JP" dirty="0"/>
              <a:t>12</a:t>
            </a:r>
            <a:endParaRPr kumimoji="1" lang="ja-JP" altLang="en-US" dirty="0"/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F9C34185-05BC-4107-B556-A47076CF41D5}"/>
              </a:ext>
            </a:extLst>
          </p:cNvPr>
          <p:cNvSpPr/>
          <p:nvPr/>
        </p:nvSpPr>
        <p:spPr>
          <a:xfrm>
            <a:off x="2105603" y="945050"/>
            <a:ext cx="1764000" cy="17640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69088A65-5061-4C0B-9200-8BD23C15EB88}"/>
              </a:ext>
            </a:extLst>
          </p:cNvPr>
          <p:cNvSpPr txBox="1"/>
          <p:nvPr/>
        </p:nvSpPr>
        <p:spPr>
          <a:xfrm>
            <a:off x="2255309" y="680602"/>
            <a:ext cx="1464588" cy="30777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ja-JP" sz="1400" dirty="0"/>
              <a:t>captured images</a:t>
            </a:r>
            <a:endParaRPr kumimoji="1" lang="ja-JP" altLang="en-US" sz="1100" b="1" dirty="0"/>
          </a:p>
        </p:txBody>
      </p:sp>
      <p:pic>
        <p:nvPicPr>
          <p:cNvPr id="36" name="図 35">
            <a:extLst>
              <a:ext uri="{FF2B5EF4-FFF2-40B4-BE49-F238E27FC236}">
                <a16:creationId xmlns:a16="http://schemas.microsoft.com/office/drawing/2014/main" id="{3553D343-B24E-41C2-9FF6-A4081203BE6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481"/>
          <a:stretch/>
        </p:blipFill>
        <p:spPr>
          <a:xfrm>
            <a:off x="5600442" y="784058"/>
            <a:ext cx="3428226" cy="20193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7" name="正方形/長方形 36">
            <a:extLst>
              <a:ext uri="{FF2B5EF4-FFF2-40B4-BE49-F238E27FC236}">
                <a16:creationId xmlns:a16="http://schemas.microsoft.com/office/drawing/2014/main" id="{4710CC2A-89F0-4CE0-BDBF-3A2F6EBA16AA}"/>
              </a:ext>
            </a:extLst>
          </p:cNvPr>
          <p:cNvSpPr/>
          <p:nvPr/>
        </p:nvSpPr>
        <p:spPr>
          <a:xfrm>
            <a:off x="7153842" y="1313339"/>
            <a:ext cx="268752" cy="291169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8" name="直線矢印コネクタ 37">
            <a:extLst>
              <a:ext uri="{FF2B5EF4-FFF2-40B4-BE49-F238E27FC236}">
                <a16:creationId xmlns:a16="http://schemas.microsoft.com/office/drawing/2014/main" id="{3A698721-3EA5-41DA-99AA-D3C3E314500B}"/>
              </a:ext>
            </a:extLst>
          </p:cNvPr>
          <p:cNvCxnSpPr>
            <a:cxnSpLocks/>
            <a:stCxn id="37" idx="3"/>
          </p:cNvCxnSpPr>
          <p:nvPr/>
        </p:nvCxnSpPr>
        <p:spPr>
          <a:xfrm>
            <a:off x="7422594" y="1458924"/>
            <a:ext cx="268752" cy="406792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正方形/長方形 38">
            <a:extLst>
              <a:ext uri="{FF2B5EF4-FFF2-40B4-BE49-F238E27FC236}">
                <a16:creationId xmlns:a16="http://schemas.microsoft.com/office/drawing/2014/main" id="{0391AAE1-5E42-48BA-920B-67C3EBB51120}"/>
              </a:ext>
            </a:extLst>
          </p:cNvPr>
          <p:cNvSpPr/>
          <p:nvPr/>
        </p:nvSpPr>
        <p:spPr>
          <a:xfrm>
            <a:off x="7038397" y="1561158"/>
            <a:ext cx="200603" cy="27436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0" name="直線矢印コネクタ 39">
            <a:extLst>
              <a:ext uri="{FF2B5EF4-FFF2-40B4-BE49-F238E27FC236}">
                <a16:creationId xmlns:a16="http://schemas.microsoft.com/office/drawing/2014/main" id="{D967B779-3C71-4EC9-9CD4-3B79F1970D46}"/>
              </a:ext>
            </a:extLst>
          </p:cNvPr>
          <p:cNvCxnSpPr>
            <a:cxnSpLocks/>
            <a:stCxn id="39" idx="1"/>
          </p:cNvCxnSpPr>
          <p:nvPr/>
        </p:nvCxnSpPr>
        <p:spPr>
          <a:xfrm flipH="1">
            <a:off x="6739141" y="1698342"/>
            <a:ext cx="299256" cy="16737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11D61714-1A12-4AC3-BAE6-AEC56AAEF163}"/>
              </a:ext>
            </a:extLst>
          </p:cNvPr>
          <p:cNvSpPr txBox="1"/>
          <p:nvPr/>
        </p:nvSpPr>
        <p:spPr>
          <a:xfrm>
            <a:off x="5972175" y="1812295"/>
            <a:ext cx="766966" cy="73866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kumimoji="1" lang="en-US" altLang="ja-JP" sz="1400" b="1" dirty="0"/>
              <a:t>High-speed-camera</a:t>
            </a:r>
            <a:endParaRPr kumimoji="1" lang="ja-JP" altLang="en-US" sz="1400" b="1" dirty="0"/>
          </a:p>
        </p:txBody>
      </p:sp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671C5888-A16D-491E-92F5-E3B16001D2E0}"/>
              </a:ext>
            </a:extLst>
          </p:cNvPr>
          <p:cNvSpPr txBox="1"/>
          <p:nvPr/>
        </p:nvSpPr>
        <p:spPr>
          <a:xfrm>
            <a:off x="7695578" y="1865716"/>
            <a:ext cx="766967" cy="52322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/>
              <a:t>L E</a:t>
            </a:r>
            <a:r>
              <a:rPr kumimoji="1" lang="ja-JP" altLang="en-US" sz="1400" b="1" dirty="0"/>
              <a:t> </a:t>
            </a:r>
            <a:r>
              <a:rPr kumimoji="1" lang="en-US" altLang="ja-JP" sz="1400" b="1" dirty="0"/>
              <a:t>D</a:t>
            </a:r>
          </a:p>
          <a:p>
            <a:r>
              <a:rPr kumimoji="1" lang="en-US" altLang="ja-JP" sz="1400" b="1" dirty="0"/>
              <a:t>array</a:t>
            </a:r>
            <a:endParaRPr kumimoji="1" lang="ja-JP" altLang="en-US" sz="1400" b="1" dirty="0"/>
          </a:p>
        </p:txBody>
      </p:sp>
      <p:pic>
        <p:nvPicPr>
          <p:cNvPr id="82" name="図 81">
            <a:extLst>
              <a:ext uri="{FF2B5EF4-FFF2-40B4-BE49-F238E27FC236}">
                <a16:creationId xmlns:a16="http://schemas.microsoft.com/office/drawing/2014/main" id="{E79DB0EA-2E57-458F-869F-BF60FD138F3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6807" y="1030316"/>
            <a:ext cx="1620000" cy="1620000"/>
          </a:xfrm>
          <a:prstGeom prst="rect">
            <a:avLst/>
          </a:prstGeom>
        </p:spPr>
      </p:pic>
      <p:pic>
        <p:nvPicPr>
          <p:cNvPr id="81" name="図 80">
            <a:extLst>
              <a:ext uri="{FF2B5EF4-FFF2-40B4-BE49-F238E27FC236}">
                <a16:creationId xmlns:a16="http://schemas.microsoft.com/office/drawing/2014/main" id="{AFF7DC6A-8645-4D2D-9F79-1A5C6154B52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2294" y="1030316"/>
            <a:ext cx="1620000" cy="1620000"/>
          </a:xfrm>
          <a:prstGeom prst="rect">
            <a:avLst/>
          </a:prstGeom>
        </p:spPr>
      </p:pic>
      <p:pic>
        <p:nvPicPr>
          <p:cNvPr id="80" name="図 79">
            <a:extLst>
              <a:ext uri="{FF2B5EF4-FFF2-40B4-BE49-F238E27FC236}">
                <a16:creationId xmlns:a16="http://schemas.microsoft.com/office/drawing/2014/main" id="{D4D87BE4-FA74-4AFB-94D7-B6374AD541B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8062" y="1030316"/>
            <a:ext cx="1620000" cy="1620000"/>
          </a:xfrm>
          <a:prstGeom prst="rect">
            <a:avLst/>
          </a:prstGeom>
        </p:spPr>
      </p:pic>
      <p:pic>
        <p:nvPicPr>
          <p:cNvPr id="79" name="図 78">
            <a:extLst>
              <a:ext uri="{FF2B5EF4-FFF2-40B4-BE49-F238E27FC236}">
                <a16:creationId xmlns:a16="http://schemas.microsoft.com/office/drawing/2014/main" id="{7EDF2BD6-6A1D-4D07-A3C1-1126F043E38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9326" y="1030316"/>
            <a:ext cx="1620000" cy="1620000"/>
          </a:xfrm>
          <a:prstGeom prst="rect">
            <a:avLst/>
          </a:prstGeom>
        </p:spPr>
      </p:pic>
      <p:pic>
        <p:nvPicPr>
          <p:cNvPr id="78" name="図 77">
            <a:extLst>
              <a:ext uri="{FF2B5EF4-FFF2-40B4-BE49-F238E27FC236}">
                <a16:creationId xmlns:a16="http://schemas.microsoft.com/office/drawing/2014/main" id="{76617A0D-A19F-481E-9D78-619957AD2D0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9326" y="1030316"/>
            <a:ext cx="1620000" cy="1620000"/>
          </a:xfrm>
          <a:prstGeom prst="rect">
            <a:avLst/>
          </a:prstGeom>
        </p:spPr>
      </p:pic>
      <p:pic>
        <p:nvPicPr>
          <p:cNvPr id="77" name="図 76">
            <a:extLst>
              <a:ext uri="{FF2B5EF4-FFF2-40B4-BE49-F238E27FC236}">
                <a16:creationId xmlns:a16="http://schemas.microsoft.com/office/drawing/2014/main" id="{9B65C4BB-3DF8-46CD-A6D5-0E50E0512CF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9326" y="1030316"/>
            <a:ext cx="1620000" cy="1620000"/>
          </a:xfrm>
          <a:prstGeom prst="rect">
            <a:avLst/>
          </a:prstGeom>
        </p:spPr>
      </p:pic>
      <p:pic>
        <p:nvPicPr>
          <p:cNvPr id="76" name="図 75">
            <a:extLst>
              <a:ext uri="{FF2B5EF4-FFF2-40B4-BE49-F238E27FC236}">
                <a16:creationId xmlns:a16="http://schemas.microsoft.com/office/drawing/2014/main" id="{FCDF6E78-FEFB-4DB5-865B-E6D85A6ED55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9326" y="1030316"/>
            <a:ext cx="1620000" cy="1620000"/>
          </a:xfrm>
          <a:prstGeom prst="rect">
            <a:avLst/>
          </a:prstGeom>
        </p:spPr>
      </p:pic>
      <p:pic>
        <p:nvPicPr>
          <p:cNvPr id="75" name="図 74">
            <a:extLst>
              <a:ext uri="{FF2B5EF4-FFF2-40B4-BE49-F238E27FC236}">
                <a16:creationId xmlns:a16="http://schemas.microsoft.com/office/drawing/2014/main" id="{48117B89-8ED1-4B76-93C3-5449492D9AE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9326" y="1030316"/>
            <a:ext cx="1620000" cy="1620000"/>
          </a:xfrm>
          <a:prstGeom prst="rect">
            <a:avLst/>
          </a:prstGeom>
        </p:spPr>
      </p:pic>
      <p:pic>
        <p:nvPicPr>
          <p:cNvPr id="74" name="図 73">
            <a:extLst>
              <a:ext uri="{FF2B5EF4-FFF2-40B4-BE49-F238E27FC236}">
                <a16:creationId xmlns:a16="http://schemas.microsoft.com/office/drawing/2014/main" id="{1CAD08D1-E779-4C84-8143-4B6A6690568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9326" y="1030316"/>
            <a:ext cx="1620000" cy="1620000"/>
          </a:xfrm>
          <a:prstGeom prst="rect">
            <a:avLst/>
          </a:prstGeom>
        </p:spPr>
      </p:pic>
      <p:pic>
        <p:nvPicPr>
          <p:cNvPr id="73" name="図 72">
            <a:extLst>
              <a:ext uri="{FF2B5EF4-FFF2-40B4-BE49-F238E27FC236}">
                <a16:creationId xmlns:a16="http://schemas.microsoft.com/office/drawing/2014/main" id="{FB712D4D-C1C8-4F48-B245-814DEA88C2F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9326" y="1030316"/>
            <a:ext cx="1620000" cy="1620000"/>
          </a:xfrm>
          <a:prstGeom prst="rect">
            <a:avLst/>
          </a:prstGeom>
        </p:spPr>
      </p:pic>
      <p:pic>
        <p:nvPicPr>
          <p:cNvPr id="72" name="図 71">
            <a:extLst>
              <a:ext uri="{FF2B5EF4-FFF2-40B4-BE49-F238E27FC236}">
                <a16:creationId xmlns:a16="http://schemas.microsoft.com/office/drawing/2014/main" id="{A5B74422-9B36-4DD1-A209-AB628B54641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9326" y="1030316"/>
            <a:ext cx="1620000" cy="1620000"/>
          </a:xfrm>
          <a:prstGeom prst="rect">
            <a:avLst/>
          </a:prstGeom>
        </p:spPr>
      </p:pic>
      <p:pic>
        <p:nvPicPr>
          <p:cNvPr id="71" name="図 70">
            <a:extLst>
              <a:ext uri="{FF2B5EF4-FFF2-40B4-BE49-F238E27FC236}">
                <a16:creationId xmlns:a16="http://schemas.microsoft.com/office/drawing/2014/main" id="{13E93C14-7196-4D4B-895C-BED1920207B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9326" y="1030316"/>
            <a:ext cx="1620000" cy="1620000"/>
          </a:xfrm>
          <a:prstGeom prst="rect">
            <a:avLst/>
          </a:prstGeom>
        </p:spPr>
      </p:pic>
      <p:pic>
        <p:nvPicPr>
          <p:cNvPr id="70" name="図 69">
            <a:extLst>
              <a:ext uri="{FF2B5EF4-FFF2-40B4-BE49-F238E27FC236}">
                <a16:creationId xmlns:a16="http://schemas.microsoft.com/office/drawing/2014/main" id="{36AD6D07-C571-447C-8849-70DACB8E742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9326" y="1030316"/>
            <a:ext cx="1620000" cy="1620000"/>
          </a:xfrm>
          <a:prstGeom prst="rect">
            <a:avLst/>
          </a:prstGeom>
        </p:spPr>
      </p:pic>
      <p:pic>
        <p:nvPicPr>
          <p:cNvPr id="83" name="図 82">
            <a:extLst>
              <a:ext uri="{FF2B5EF4-FFF2-40B4-BE49-F238E27FC236}">
                <a16:creationId xmlns:a16="http://schemas.microsoft.com/office/drawing/2014/main" id="{73D7F6A0-E011-46C4-BC75-0E00F21F811E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9326" y="1030316"/>
            <a:ext cx="1620000" cy="16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066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4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5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5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5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5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5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6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5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75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5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9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5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5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5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2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5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35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5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5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5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65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5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8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5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95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 mute="1">
                <p:cTn id="64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65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6" fill="hold">
                      <p:stCondLst>
                        <p:cond delay="0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9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図 29">
            <a:extLst>
              <a:ext uri="{FF2B5EF4-FFF2-40B4-BE49-F238E27FC236}">
                <a16:creationId xmlns:a16="http://schemas.microsoft.com/office/drawing/2014/main" id="{1C9A9D7C-3FBB-47EC-B747-57D927D98F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796" y="1743645"/>
            <a:ext cx="4160014" cy="3249131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3715F8A9-1677-45CC-9DEB-A39383A4CE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3583" y="5058816"/>
            <a:ext cx="3693029" cy="1226201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06CD5130-73C8-4644-B487-3C06410225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The Obtained Spatial-Temporal Cross Section Image</a:t>
            </a:r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D11B0B9A-93A3-42FB-97B3-BA415BDFD2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kumimoji="1" lang="en-US" altLang="ja-JP" dirty="0"/>
              <a:t>13</a:t>
            </a:r>
            <a:endParaRPr kumimoji="1" lang="ja-JP" altLang="en-US" dirty="0"/>
          </a:p>
        </p:txBody>
      </p:sp>
      <p:cxnSp>
        <p:nvCxnSpPr>
          <p:cNvPr id="11" name="直線矢印コネクタ 10">
            <a:extLst>
              <a:ext uri="{FF2B5EF4-FFF2-40B4-BE49-F238E27FC236}">
                <a16:creationId xmlns:a16="http://schemas.microsoft.com/office/drawing/2014/main" id="{74C77A04-C71B-4780-86F2-14F62E4ABBF2}"/>
              </a:ext>
            </a:extLst>
          </p:cNvPr>
          <p:cNvCxnSpPr>
            <a:cxnSpLocks/>
          </p:cNvCxnSpPr>
          <p:nvPr/>
        </p:nvCxnSpPr>
        <p:spPr>
          <a:xfrm flipV="1">
            <a:off x="4553127" y="4617007"/>
            <a:ext cx="0" cy="1694177"/>
          </a:xfrm>
          <a:prstGeom prst="straightConnector1">
            <a:avLst/>
          </a:prstGeom>
          <a:ln w="3175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矢印コネクタ 13">
            <a:extLst>
              <a:ext uri="{FF2B5EF4-FFF2-40B4-BE49-F238E27FC236}">
                <a16:creationId xmlns:a16="http://schemas.microsoft.com/office/drawing/2014/main" id="{FB7D1471-546D-42B4-8027-19E5007041DE}"/>
              </a:ext>
            </a:extLst>
          </p:cNvPr>
          <p:cNvCxnSpPr>
            <a:cxnSpLocks/>
          </p:cNvCxnSpPr>
          <p:nvPr/>
        </p:nvCxnSpPr>
        <p:spPr>
          <a:xfrm>
            <a:off x="4553126" y="6310074"/>
            <a:ext cx="4051007" cy="1"/>
          </a:xfrm>
          <a:prstGeom prst="straightConnector1">
            <a:avLst/>
          </a:prstGeom>
          <a:ln w="3175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B0349C0D-DC53-44F0-9D1A-B418EEFAD0A5}"/>
              </a:ext>
            </a:extLst>
          </p:cNvPr>
          <p:cNvSpPr txBox="1"/>
          <p:nvPr/>
        </p:nvSpPr>
        <p:spPr>
          <a:xfrm>
            <a:off x="7858809" y="6307454"/>
            <a:ext cx="932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x [pixel]</a:t>
            </a:r>
            <a:endParaRPr kumimoji="1" lang="ja-JP" altLang="en-US" dirty="0"/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FDB2266F-21CE-4D07-897E-CA4F510AA414}"/>
              </a:ext>
            </a:extLst>
          </p:cNvPr>
          <p:cNvSpPr txBox="1"/>
          <p:nvPr/>
        </p:nvSpPr>
        <p:spPr>
          <a:xfrm>
            <a:off x="4548312" y="4432341"/>
            <a:ext cx="10667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t [frame]</a:t>
            </a:r>
            <a:endParaRPr kumimoji="1" lang="ja-JP" altLang="en-US" dirty="0"/>
          </a:p>
        </p:txBody>
      </p:sp>
      <p:sp>
        <p:nvSpPr>
          <p:cNvPr id="28" name="平行四辺形 27">
            <a:extLst>
              <a:ext uri="{FF2B5EF4-FFF2-40B4-BE49-F238E27FC236}">
                <a16:creationId xmlns:a16="http://schemas.microsoft.com/office/drawing/2014/main" id="{37B9A99C-D50B-42F8-9E80-4E89972234D9}"/>
              </a:ext>
            </a:extLst>
          </p:cNvPr>
          <p:cNvSpPr/>
          <p:nvPr/>
        </p:nvSpPr>
        <p:spPr>
          <a:xfrm>
            <a:off x="5249491" y="5041522"/>
            <a:ext cx="2321212" cy="1260787"/>
          </a:xfrm>
          <a:prstGeom prst="parallelogram">
            <a:avLst>
              <a:gd name="adj" fmla="val 18675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grpSp>
        <p:nvGrpSpPr>
          <p:cNvPr id="15" name="グループ化 14">
            <a:extLst>
              <a:ext uri="{FF2B5EF4-FFF2-40B4-BE49-F238E27FC236}">
                <a16:creationId xmlns:a16="http://schemas.microsoft.com/office/drawing/2014/main" id="{AEDA0516-88BD-4881-8C3C-59DE6E54E979}"/>
              </a:ext>
            </a:extLst>
          </p:cNvPr>
          <p:cNvGrpSpPr/>
          <p:nvPr/>
        </p:nvGrpSpPr>
        <p:grpSpPr>
          <a:xfrm>
            <a:off x="4510737" y="1648051"/>
            <a:ext cx="4325191" cy="2218678"/>
            <a:chOff x="3228037" y="1200376"/>
            <a:chExt cx="4325191" cy="2218678"/>
          </a:xfrm>
        </p:grpSpPr>
        <p:pic>
          <p:nvPicPr>
            <p:cNvPr id="43" name="図 42">
              <a:extLst>
                <a:ext uri="{FF2B5EF4-FFF2-40B4-BE49-F238E27FC236}">
                  <a16:creationId xmlns:a16="http://schemas.microsoft.com/office/drawing/2014/main" id="{DA664053-C9C5-4123-B9C4-CD779999098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91693" y="1681969"/>
              <a:ext cx="3650512" cy="139050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cxnSp>
          <p:nvCxnSpPr>
            <p:cNvPr id="44" name="直線矢印コネクタ 43">
              <a:extLst>
                <a:ext uri="{FF2B5EF4-FFF2-40B4-BE49-F238E27FC236}">
                  <a16:creationId xmlns:a16="http://schemas.microsoft.com/office/drawing/2014/main" id="{E50370E2-F0FD-4825-862A-B24CE565219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70426" y="1388924"/>
              <a:ext cx="0" cy="1694177"/>
            </a:xfrm>
            <a:prstGeom prst="straightConnector1">
              <a:avLst/>
            </a:prstGeom>
            <a:ln w="31750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線矢印コネクタ 44">
              <a:extLst>
                <a:ext uri="{FF2B5EF4-FFF2-40B4-BE49-F238E27FC236}">
                  <a16:creationId xmlns:a16="http://schemas.microsoft.com/office/drawing/2014/main" id="{83E57FFC-5E2A-47C4-B05C-BDA338591444}"/>
                </a:ext>
              </a:extLst>
            </p:cNvPr>
            <p:cNvCxnSpPr>
              <a:cxnSpLocks/>
            </p:cNvCxnSpPr>
            <p:nvPr/>
          </p:nvCxnSpPr>
          <p:spPr>
            <a:xfrm>
              <a:off x="3270427" y="3072468"/>
              <a:ext cx="4051007" cy="1"/>
            </a:xfrm>
            <a:prstGeom prst="straightConnector1">
              <a:avLst/>
            </a:prstGeom>
            <a:ln w="31750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テキスト ボックス 45">
              <a:extLst>
                <a:ext uri="{FF2B5EF4-FFF2-40B4-BE49-F238E27FC236}">
                  <a16:creationId xmlns:a16="http://schemas.microsoft.com/office/drawing/2014/main" id="{F9B9C0EE-0099-4A33-9985-E4F26C0041C8}"/>
                </a:ext>
              </a:extLst>
            </p:cNvPr>
            <p:cNvSpPr txBox="1"/>
            <p:nvPr/>
          </p:nvSpPr>
          <p:spPr>
            <a:xfrm>
              <a:off x="6621108" y="3049722"/>
              <a:ext cx="9321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dirty="0"/>
                <a:t>x [pixel]</a:t>
              </a:r>
              <a:endParaRPr kumimoji="1" lang="ja-JP" altLang="en-US" dirty="0"/>
            </a:p>
          </p:txBody>
        </p:sp>
        <p:sp>
          <p:nvSpPr>
            <p:cNvPr id="47" name="テキスト ボックス 46">
              <a:extLst>
                <a:ext uri="{FF2B5EF4-FFF2-40B4-BE49-F238E27FC236}">
                  <a16:creationId xmlns:a16="http://schemas.microsoft.com/office/drawing/2014/main" id="{12E1371F-8C72-443E-A1CC-38C8BF3705DD}"/>
                </a:ext>
              </a:extLst>
            </p:cNvPr>
            <p:cNvSpPr txBox="1"/>
            <p:nvPr/>
          </p:nvSpPr>
          <p:spPr>
            <a:xfrm>
              <a:off x="3265612" y="1200376"/>
              <a:ext cx="10667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dirty="0"/>
                <a:t>t [frame]</a:t>
              </a:r>
              <a:endParaRPr kumimoji="1" lang="ja-JP" altLang="en-US" dirty="0"/>
            </a:p>
          </p:txBody>
        </p:sp>
        <p:sp>
          <p:nvSpPr>
            <p:cNvPr id="48" name="平行四辺形 47">
              <a:extLst>
                <a:ext uri="{FF2B5EF4-FFF2-40B4-BE49-F238E27FC236}">
                  <a16:creationId xmlns:a16="http://schemas.microsoft.com/office/drawing/2014/main" id="{B5F29596-37B0-460F-BA1A-0EA2B2AA5F1F}"/>
                </a:ext>
              </a:extLst>
            </p:cNvPr>
            <p:cNvSpPr/>
            <p:nvPr/>
          </p:nvSpPr>
          <p:spPr>
            <a:xfrm>
              <a:off x="3228037" y="1663323"/>
              <a:ext cx="3837865" cy="1404244"/>
            </a:xfrm>
            <a:prstGeom prst="parallelogram">
              <a:avLst>
                <a:gd name="adj" fmla="val 134919"/>
              </a:avLst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51" name="矢印: 右 50">
            <a:extLst>
              <a:ext uri="{FF2B5EF4-FFF2-40B4-BE49-F238E27FC236}">
                <a16:creationId xmlns:a16="http://schemas.microsoft.com/office/drawing/2014/main" id="{FB11C877-43D7-4609-A961-5EB5E38605AC}"/>
              </a:ext>
            </a:extLst>
          </p:cNvPr>
          <p:cNvSpPr/>
          <p:nvPr/>
        </p:nvSpPr>
        <p:spPr>
          <a:xfrm rot="5400000">
            <a:off x="6229483" y="4059252"/>
            <a:ext cx="674367" cy="406496"/>
          </a:xfrm>
          <a:prstGeom prst="rightArrow">
            <a:avLst>
              <a:gd name="adj1" fmla="val 50000"/>
              <a:gd name="adj2" fmla="val 8936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 b="1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834E03A3-FB69-424D-BAD7-2B6DAA626C87}"/>
              </a:ext>
            </a:extLst>
          </p:cNvPr>
          <p:cNvSpPr txBox="1"/>
          <p:nvPr/>
        </p:nvSpPr>
        <p:spPr>
          <a:xfrm>
            <a:off x="6815161" y="3993911"/>
            <a:ext cx="14097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LED position</a:t>
            </a:r>
          </a:p>
          <a:p>
            <a:r>
              <a:rPr lang="en-US" altLang="ja-JP" dirty="0"/>
              <a:t>correction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27" name="コンテンツ プレースホルダー 2">
            <a:extLst>
              <a:ext uri="{FF2B5EF4-FFF2-40B4-BE49-F238E27FC236}">
                <a16:creationId xmlns:a16="http://schemas.microsoft.com/office/drawing/2014/main" id="{BB54D0BD-94DD-4078-97D2-94BDF9CA6E44}"/>
              </a:ext>
            </a:extLst>
          </p:cNvPr>
          <p:cNvSpPr txBox="1">
            <a:spLocks/>
          </p:cNvSpPr>
          <p:nvPr/>
        </p:nvSpPr>
        <p:spPr>
          <a:xfrm>
            <a:off x="258791" y="805776"/>
            <a:ext cx="8626415" cy="5371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90000"/>
              <a:buFont typeface="Wingdings" panose="05000000000000000000" pitchFamily="2" charset="2"/>
              <a:buChar char="Ø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ü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F0"/>
              </a:buClr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/>
              <a:t>The corrected LED position can be see from the spatial-temporal cross section image.</a:t>
            </a:r>
          </a:p>
        </p:txBody>
      </p:sp>
      <p:cxnSp>
        <p:nvCxnSpPr>
          <p:cNvPr id="26" name="直線矢印コネクタ 25">
            <a:extLst>
              <a:ext uri="{FF2B5EF4-FFF2-40B4-BE49-F238E27FC236}">
                <a16:creationId xmlns:a16="http://schemas.microsoft.com/office/drawing/2014/main" id="{41B2B615-E131-444B-94DB-79330DD35980}"/>
              </a:ext>
            </a:extLst>
          </p:cNvPr>
          <p:cNvCxnSpPr>
            <a:cxnSpLocks/>
            <a:endCxn id="29" idx="2"/>
          </p:cNvCxnSpPr>
          <p:nvPr/>
        </p:nvCxnSpPr>
        <p:spPr>
          <a:xfrm flipV="1">
            <a:off x="7858809" y="1914647"/>
            <a:ext cx="126302" cy="171294"/>
          </a:xfrm>
          <a:prstGeom prst="straightConnector1">
            <a:avLst/>
          </a:prstGeom>
          <a:ln w="2540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6ED7C9E6-197F-4B4A-AA82-0F7FDEA551B0}"/>
              </a:ext>
            </a:extLst>
          </p:cNvPr>
          <p:cNvSpPr txBox="1"/>
          <p:nvPr/>
        </p:nvSpPr>
        <p:spPr>
          <a:xfrm>
            <a:off x="7439805" y="1545315"/>
            <a:ext cx="1090612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LED array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6792242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6CD5130-73C8-4644-B487-3C06410225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dirty="0"/>
              <a:t>Spatial-Temporal Gradient Plots of LEDs and Backgrounds</a:t>
            </a:r>
            <a:endParaRPr kumimoji="1" lang="ja-JP" altLang="en-US" dirty="0"/>
          </a:p>
        </p:txBody>
      </p:sp>
      <p:sp>
        <p:nvSpPr>
          <p:cNvPr id="25" name="コンテンツ プレースホルダー 24">
            <a:extLst>
              <a:ext uri="{FF2B5EF4-FFF2-40B4-BE49-F238E27FC236}">
                <a16:creationId xmlns:a16="http://schemas.microsoft.com/office/drawing/2014/main" id="{FFF74CEA-3355-47C6-88DE-76B8778C29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The spatial-temporal gradients of the LED transmitter and background are calculated for each captured image, and the average value of all captured images at each pixel was calculated.</a:t>
            </a:r>
          </a:p>
          <a:p>
            <a:pPr lvl="1"/>
            <a:r>
              <a:rPr lang="en-US" altLang="ja-JP" dirty="0"/>
              <a:t>We can distinct between LED and background.</a:t>
            </a:r>
          </a:p>
          <a:p>
            <a:pPr marL="0" indent="0">
              <a:buNone/>
            </a:pPr>
            <a:r>
              <a:rPr lang="ja-JP" altLang="en-US" dirty="0"/>
              <a:t>⇒</a:t>
            </a:r>
            <a:r>
              <a:rPr lang="en-US" altLang="ja-JP" dirty="0"/>
              <a:t>We get threshold line shown in the figure below, and LED acquisition is performed.</a:t>
            </a:r>
          </a:p>
          <a:p>
            <a:endParaRPr lang="en-US" altLang="ja-JP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D11B0B9A-93A3-42FB-97B3-BA415BDFD2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kumimoji="1" lang="en-US" altLang="ja-JP" dirty="0"/>
              <a:t>14</a:t>
            </a:r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36327BEE-4E75-453B-A0D8-F2361A903C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6136" y="3418171"/>
            <a:ext cx="3240000" cy="3240000"/>
          </a:xfrm>
          <a:prstGeom prst="rect">
            <a:avLst/>
          </a:prstGeom>
        </p:spPr>
      </p:pic>
      <p:cxnSp>
        <p:nvCxnSpPr>
          <p:cNvPr id="23" name="直線コネクタ 22">
            <a:extLst>
              <a:ext uri="{FF2B5EF4-FFF2-40B4-BE49-F238E27FC236}">
                <a16:creationId xmlns:a16="http://schemas.microsoft.com/office/drawing/2014/main" id="{70DB9433-D4BC-4F26-8883-81EE90C7063A}"/>
              </a:ext>
            </a:extLst>
          </p:cNvPr>
          <p:cNvCxnSpPr>
            <a:cxnSpLocks/>
          </p:cNvCxnSpPr>
          <p:nvPr/>
        </p:nvCxnSpPr>
        <p:spPr>
          <a:xfrm flipV="1">
            <a:off x="5309285" y="3791307"/>
            <a:ext cx="934082" cy="1762112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図 8">
            <a:extLst>
              <a:ext uri="{FF2B5EF4-FFF2-40B4-BE49-F238E27FC236}">
                <a16:creationId xmlns:a16="http://schemas.microsoft.com/office/drawing/2014/main" id="{EE6AB2EB-D9F8-4475-87AB-DF642DFC5B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866" y="3418171"/>
            <a:ext cx="3240000" cy="3240000"/>
          </a:xfrm>
          <a:prstGeom prst="rect">
            <a:avLst/>
          </a:prstGeom>
        </p:spPr>
      </p:pic>
      <p:cxnSp>
        <p:nvCxnSpPr>
          <p:cNvPr id="24" name="直線コネクタ 23">
            <a:extLst>
              <a:ext uri="{FF2B5EF4-FFF2-40B4-BE49-F238E27FC236}">
                <a16:creationId xmlns:a16="http://schemas.microsoft.com/office/drawing/2014/main" id="{34F0646D-7A12-4542-AB0E-20375FE10D29}"/>
              </a:ext>
            </a:extLst>
          </p:cNvPr>
          <p:cNvCxnSpPr>
            <a:cxnSpLocks/>
          </p:cNvCxnSpPr>
          <p:nvPr/>
        </p:nvCxnSpPr>
        <p:spPr>
          <a:xfrm flipV="1">
            <a:off x="1384097" y="3801443"/>
            <a:ext cx="934082" cy="1762112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3377B165-2BE6-4E38-8706-B252A63DAC66}"/>
              </a:ext>
            </a:extLst>
          </p:cNvPr>
          <p:cNvSpPr/>
          <p:nvPr/>
        </p:nvSpPr>
        <p:spPr>
          <a:xfrm>
            <a:off x="1638073" y="3375014"/>
            <a:ext cx="1939586" cy="3273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Horizontal stripes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16643FF8-A65E-4427-BBC8-C770293833C8}"/>
              </a:ext>
            </a:extLst>
          </p:cNvPr>
          <p:cNvSpPr/>
          <p:nvPr/>
        </p:nvSpPr>
        <p:spPr>
          <a:xfrm>
            <a:off x="5710204" y="3370656"/>
            <a:ext cx="1651863" cy="3316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>
                <a:solidFill>
                  <a:schemeClr val="tx1"/>
                </a:solidFill>
              </a:rPr>
              <a:t>vertical stripes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8250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"/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AF53DD4-B723-4579-B0B0-6194FC9C9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Examples of LED Acquisition Results</a:t>
            </a:r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85EDD830-15C7-498F-8E8F-8970CC4FD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kumimoji="1" lang="en-US" altLang="ja-JP" dirty="0"/>
              <a:t>15</a:t>
            </a:r>
            <a:endParaRPr kumimoji="1" lang="ja-JP" altLang="en-US" dirty="0"/>
          </a:p>
        </p:txBody>
      </p:sp>
      <p:pic>
        <p:nvPicPr>
          <p:cNvPr id="6" name="コンテンツ プレースホルダー 5">
            <a:extLst>
              <a:ext uri="{FF2B5EF4-FFF2-40B4-BE49-F238E27FC236}">
                <a16:creationId xmlns:a16="http://schemas.microsoft.com/office/drawing/2014/main" id="{E0DD2226-5844-4841-8899-8A38A69562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3051" y="4648062"/>
            <a:ext cx="1800000" cy="1800000"/>
          </a:xfrm>
          <a:ln w="19050">
            <a:solidFill>
              <a:schemeClr val="tx1"/>
            </a:solidFill>
          </a:ln>
        </p:spPr>
      </p:pic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2176496D-1D0B-4AB9-908D-8A14B5E25FA8}"/>
              </a:ext>
            </a:extLst>
          </p:cNvPr>
          <p:cNvSpPr>
            <a:spLocks noChangeAspect="1"/>
          </p:cNvSpPr>
          <p:nvPr/>
        </p:nvSpPr>
        <p:spPr>
          <a:xfrm>
            <a:off x="5803954" y="5500659"/>
            <a:ext cx="399280" cy="846000"/>
          </a:xfrm>
          <a:prstGeom prst="rect">
            <a:avLst/>
          </a:prstGeom>
          <a:noFill/>
          <a:ln w="222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4082788C-BED2-4DDF-98DD-7AEE12187DB6}"/>
              </a:ext>
            </a:extLst>
          </p:cNvPr>
          <p:cNvGrpSpPr/>
          <p:nvPr/>
        </p:nvGrpSpPr>
        <p:grpSpPr>
          <a:xfrm>
            <a:off x="1980949" y="2529000"/>
            <a:ext cx="1800000" cy="1800000"/>
            <a:chOff x="1534180" y="916667"/>
            <a:chExt cx="2880000" cy="2880000"/>
          </a:xfrm>
        </p:grpSpPr>
        <p:pic>
          <p:nvPicPr>
            <p:cNvPr id="16" name="図 15">
              <a:extLst>
                <a:ext uri="{FF2B5EF4-FFF2-40B4-BE49-F238E27FC236}">
                  <a16:creationId xmlns:a16="http://schemas.microsoft.com/office/drawing/2014/main" id="{349FB74F-D463-4118-A5F1-42FB57DB6F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34180" y="916667"/>
              <a:ext cx="2880000" cy="288000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sp>
          <p:nvSpPr>
            <p:cNvPr id="17" name="正方形/長方形 16">
              <a:extLst>
                <a:ext uri="{FF2B5EF4-FFF2-40B4-BE49-F238E27FC236}">
                  <a16:creationId xmlns:a16="http://schemas.microsoft.com/office/drawing/2014/main" id="{B0EF6F23-2B85-45CC-80D4-E70CFE8F8AAC}"/>
                </a:ext>
              </a:extLst>
            </p:cNvPr>
            <p:cNvSpPr/>
            <p:nvPr/>
          </p:nvSpPr>
          <p:spPr>
            <a:xfrm>
              <a:off x="2455440" y="1964417"/>
              <a:ext cx="1464754" cy="1476514"/>
            </a:xfrm>
            <a:prstGeom prst="rect">
              <a:avLst/>
            </a:prstGeom>
            <a:noFill/>
            <a:ln w="22225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21" name="グループ化 20">
            <a:extLst>
              <a:ext uri="{FF2B5EF4-FFF2-40B4-BE49-F238E27FC236}">
                <a16:creationId xmlns:a16="http://schemas.microsoft.com/office/drawing/2014/main" id="{58E2DDED-6D72-4936-9D5F-5005FFB3F056}"/>
              </a:ext>
            </a:extLst>
          </p:cNvPr>
          <p:cNvGrpSpPr/>
          <p:nvPr/>
        </p:nvGrpSpPr>
        <p:grpSpPr>
          <a:xfrm>
            <a:off x="5363051" y="2529000"/>
            <a:ext cx="1800000" cy="1800000"/>
            <a:chOff x="6530331" y="3764137"/>
            <a:chExt cx="1800000" cy="1800000"/>
          </a:xfrm>
        </p:grpSpPr>
        <p:pic>
          <p:nvPicPr>
            <p:cNvPr id="11" name="図 10">
              <a:extLst>
                <a:ext uri="{FF2B5EF4-FFF2-40B4-BE49-F238E27FC236}">
                  <a16:creationId xmlns:a16="http://schemas.microsoft.com/office/drawing/2014/main" id="{FE993D44-36D7-4D4B-B91D-2AB2AC6AE8A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30331" y="3764137"/>
              <a:ext cx="1800000" cy="180000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sp>
          <p:nvSpPr>
            <p:cNvPr id="19" name="正方形/長方形 18">
              <a:extLst>
                <a:ext uri="{FF2B5EF4-FFF2-40B4-BE49-F238E27FC236}">
                  <a16:creationId xmlns:a16="http://schemas.microsoft.com/office/drawing/2014/main" id="{B7148CE3-8812-4645-BF52-80839AAD0E74}"/>
                </a:ext>
              </a:extLst>
            </p:cNvPr>
            <p:cNvSpPr/>
            <p:nvPr/>
          </p:nvSpPr>
          <p:spPr>
            <a:xfrm>
              <a:off x="6768705" y="4633913"/>
              <a:ext cx="927495" cy="685307"/>
            </a:xfrm>
            <a:prstGeom prst="rect">
              <a:avLst/>
            </a:prstGeom>
            <a:noFill/>
            <a:ln w="22225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22" name="グループ化 21">
            <a:extLst>
              <a:ext uri="{FF2B5EF4-FFF2-40B4-BE49-F238E27FC236}">
                <a16:creationId xmlns:a16="http://schemas.microsoft.com/office/drawing/2014/main" id="{D10EF65C-01A7-41F6-9E80-6E5112919A1C}"/>
              </a:ext>
            </a:extLst>
          </p:cNvPr>
          <p:cNvGrpSpPr/>
          <p:nvPr/>
        </p:nvGrpSpPr>
        <p:grpSpPr>
          <a:xfrm>
            <a:off x="1980949" y="4648062"/>
            <a:ext cx="1800000" cy="1800000"/>
            <a:chOff x="7090223" y="1704975"/>
            <a:chExt cx="1800000" cy="1800000"/>
          </a:xfrm>
        </p:grpSpPr>
        <p:pic>
          <p:nvPicPr>
            <p:cNvPr id="14" name="図 13">
              <a:extLst>
                <a:ext uri="{FF2B5EF4-FFF2-40B4-BE49-F238E27FC236}">
                  <a16:creationId xmlns:a16="http://schemas.microsoft.com/office/drawing/2014/main" id="{8060DBD3-5555-486A-A58C-404EA22708E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90223" y="1704975"/>
              <a:ext cx="1800000" cy="180000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sp>
          <p:nvSpPr>
            <p:cNvPr id="20" name="正方形/長方形 19">
              <a:extLst>
                <a:ext uri="{FF2B5EF4-FFF2-40B4-BE49-F238E27FC236}">
                  <a16:creationId xmlns:a16="http://schemas.microsoft.com/office/drawing/2014/main" id="{BBE88405-5457-44FB-836C-7D4E4DFA714E}"/>
                </a:ext>
              </a:extLst>
            </p:cNvPr>
            <p:cNvSpPr/>
            <p:nvPr/>
          </p:nvSpPr>
          <p:spPr>
            <a:xfrm>
              <a:off x="7430331" y="2537729"/>
              <a:ext cx="861182" cy="848411"/>
            </a:xfrm>
            <a:prstGeom prst="rect">
              <a:avLst/>
            </a:prstGeom>
            <a:noFill/>
            <a:ln w="22225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FC3C0E09-A1E3-4B42-B5A2-05A0FCE55467}"/>
              </a:ext>
            </a:extLst>
          </p:cNvPr>
          <p:cNvSpPr/>
          <p:nvPr/>
        </p:nvSpPr>
        <p:spPr>
          <a:xfrm>
            <a:off x="398847" y="2925000"/>
            <a:ext cx="1181928" cy="100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Horizontal stripes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96122E05-1D4A-4F05-BE6B-1961BB50B36B}"/>
              </a:ext>
            </a:extLst>
          </p:cNvPr>
          <p:cNvSpPr/>
          <p:nvPr/>
        </p:nvSpPr>
        <p:spPr>
          <a:xfrm>
            <a:off x="398847" y="5044062"/>
            <a:ext cx="1181928" cy="100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Vertical stripes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25" name="コンテンツ プレースホルダー 24">
            <a:extLst>
              <a:ext uri="{FF2B5EF4-FFF2-40B4-BE49-F238E27FC236}">
                <a16:creationId xmlns:a16="http://schemas.microsoft.com/office/drawing/2014/main" id="{5CBEC309-CFC6-4493-BBDE-44DF4C66F5C7}"/>
              </a:ext>
            </a:extLst>
          </p:cNvPr>
          <p:cNvSpPr txBox="1">
            <a:spLocks/>
          </p:cNvSpPr>
          <p:nvPr/>
        </p:nvSpPr>
        <p:spPr>
          <a:xfrm>
            <a:off x="258791" y="805776"/>
            <a:ext cx="8626415" cy="5371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90000"/>
              <a:buFont typeface="Wingdings" panose="05000000000000000000" pitchFamily="2" charset="2"/>
              <a:buChar char="Ø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ü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F0"/>
              </a:buClr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/>
              <a:t>When acquisition failing, in a horizontal stripes, the top and bottom of the LEDs , in vertical stripes, the left and right sides of the LEDs are not acquisition respectively.</a:t>
            </a:r>
          </a:p>
          <a:p>
            <a:pPr lvl="1"/>
            <a:r>
              <a:rPr lang="en-US" altLang="ja-JP" dirty="0"/>
              <a:t>Caused by the lack of a large time gradient depending on the lighting pattern.</a:t>
            </a:r>
          </a:p>
        </p:txBody>
      </p:sp>
    </p:spTree>
    <p:extLst>
      <p:ext uri="{BB962C8B-B14F-4D97-AF65-F5344CB8AC3E}">
        <p14:creationId xmlns:p14="http://schemas.microsoft.com/office/powerpoint/2010/main" val="25010137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ECBA47D-4A40-4A43-A631-68F2CB1D5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Contents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F28BD6B-1A67-4B24-BB55-E7E6C21691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Clr>
                <a:schemeClr val="tx1"/>
              </a:buClr>
              <a:buFont typeface="+mj-lt"/>
              <a:buAutoNum type="arabicPeriod"/>
            </a:pPr>
            <a:r>
              <a:rPr kumimoji="1" lang="en-US" altLang="ja-JP" sz="3600" dirty="0"/>
              <a:t>Reaserch background</a:t>
            </a:r>
          </a:p>
          <a:p>
            <a:pPr marL="457200" indent="-457200">
              <a:buClr>
                <a:schemeClr val="tx1"/>
              </a:buClr>
              <a:buFont typeface="+mj-lt"/>
              <a:buAutoNum type="arabicPeriod"/>
            </a:pPr>
            <a:r>
              <a:rPr kumimoji="1" lang="en-US" altLang="ja-JP" sz="3600" dirty="0"/>
              <a:t>System model of VLC and               Algorithm for LED acquisition</a:t>
            </a:r>
          </a:p>
          <a:p>
            <a:pPr marL="457200" indent="-457200">
              <a:buClr>
                <a:schemeClr val="tx1"/>
              </a:buClr>
              <a:buFont typeface="+mj-lt"/>
              <a:buAutoNum type="arabicPeriod"/>
            </a:pPr>
            <a:r>
              <a:rPr kumimoji="1" lang="en-US" altLang="ja-JP" sz="3600" dirty="0"/>
              <a:t>Result of Experiment</a:t>
            </a:r>
          </a:p>
          <a:p>
            <a:pPr marL="457200" indent="-457200">
              <a:buClr>
                <a:schemeClr val="tx1"/>
              </a:buClr>
              <a:buFont typeface="+mj-lt"/>
              <a:buAutoNum type="arabicPeriod"/>
            </a:pPr>
            <a:r>
              <a:rPr kumimoji="1" lang="en-US" altLang="ja-JP" sz="3600" dirty="0"/>
              <a:t>Conclusion </a:t>
            </a:r>
          </a:p>
          <a:p>
            <a:pPr marL="457200" indent="-457200">
              <a:buClr>
                <a:schemeClr val="tx1"/>
              </a:buClr>
              <a:buFont typeface="+mj-lt"/>
              <a:buAutoNum type="arabicPeriod"/>
            </a:pPr>
            <a:endParaRPr kumimoji="1" lang="en-US" altLang="ja-JP" sz="3600" dirty="0"/>
          </a:p>
        </p:txBody>
      </p:sp>
    </p:spTree>
    <p:extLst>
      <p:ext uri="{BB962C8B-B14F-4D97-AF65-F5344CB8AC3E}">
        <p14:creationId xmlns:p14="http://schemas.microsoft.com/office/powerpoint/2010/main" val="39592981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図 10">
            <a:extLst>
              <a:ext uri="{FF2B5EF4-FFF2-40B4-BE49-F238E27FC236}">
                <a16:creationId xmlns:a16="http://schemas.microsoft.com/office/drawing/2014/main" id="{0F176A2C-2B66-4333-A05C-E4B9DD4839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838" y="2153443"/>
            <a:ext cx="4320000" cy="4320000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0AF53DD4-B723-4579-B0B0-6194FC9C9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LED Acquisition Success Rate</a:t>
            </a:r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85EDD830-15C7-498F-8E8F-8970CC4FD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kumimoji="1" lang="en-US" altLang="ja-JP" dirty="0"/>
              <a:t>16</a:t>
            </a:r>
            <a:endParaRPr kumimoji="1" lang="ja-JP" altLang="en-US" dirty="0"/>
          </a:p>
        </p:txBody>
      </p:sp>
      <p:sp>
        <p:nvSpPr>
          <p:cNvPr id="5" name="コンテンツ プレースホルダー 4">
            <a:extLst>
              <a:ext uri="{FF2B5EF4-FFF2-40B4-BE49-F238E27FC236}">
                <a16:creationId xmlns:a16="http://schemas.microsoft.com/office/drawing/2014/main" id="{FD89CC30-6A47-4C81-88A3-092605B95F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We examined the acquisition success rate against the number of frames taking the average.</a:t>
            </a:r>
          </a:p>
          <a:p>
            <a:r>
              <a:rPr lang="en-US" altLang="ja-JP" dirty="0"/>
              <a:t>As the average number of frames increases above a certain level, the success rate tends to decrease.</a:t>
            </a:r>
            <a:endParaRPr lang="ja-JP" altLang="en-US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A64DC986-FB7B-48E3-B25F-9B8D9AA291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5068" y="3700343"/>
            <a:ext cx="3693029" cy="1226201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cxnSp>
        <p:nvCxnSpPr>
          <p:cNvPr id="8" name="直線矢印コネクタ 7">
            <a:extLst>
              <a:ext uri="{FF2B5EF4-FFF2-40B4-BE49-F238E27FC236}">
                <a16:creationId xmlns:a16="http://schemas.microsoft.com/office/drawing/2014/main" id="{B24113A8-36E9-43F1-843F-DE22248CE366}"/>
              </a:ext>
            </a:extLst>
          </p:cNvPr>
          <p:cNvCxnSpPr>
            <a:cxnSpLocks/>
          </p:cNvCxnSpPr>
          <p:nvPr/>
        </p:nvCxnSpPr>
        <p:spPr bwMode="auto">
          <a:xfrm rot="5400000">
            <a:off x="4538820" y="4081104"/>
            <a:ext cx="761522" cy="0"/>
          </a:xfrm>
          <a:prstGeom prst="straightConnector1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arrow" w="med" len="med"/>
            <a:tailEnd type="arrow"/>
          </a:ln>
          <a:effectLst/>
        </p:spPr>
      </p:cxn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C04E162E-E67C-4407-9C97-F123B3003097}"/>
              </a:ext>
            </a:extLst>
          </p:cNvPr>
          <p:cNvSpPr txBox="1"/>
          <p:nvPr/>
        </p:nvSpPr>
        <p:spPr>
          <a:xfrm>
            <a:off x="4785385" y="3288481"/>
            <a:ext cx="30558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b="1" dirty="0">
                <a:solidFill>
                  <a:schemeClr val="accent1"/>
                </a:solidFill>
              </a:rPr>
              <a:t>Number of average frames</a:t>
            </a:r>
            <a:endParaRPr kumimoji="1" lang="ja-JP" altLang="en-US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12610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ECBA47D-4A40-4A43-A631-68F2CB1D5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Contents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F28BD6B-1A67-4B24-BB55-E7E6C21691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Clr>
                <a:schemeClr val="bg1">
                  <a:lumMod val="50000"/>
                </a:schemeClr>
              </a:buClr>
              <a:buFont typeface="+mj-lt"/>
              <a:buAutoNum type="arabicPeriod"/>
            </a:pPr>
            <a:r>
              <a:rPr kumimoji="1" lang="en-US" altLang="ja-JP" sz="3600" dirty="0">
                <a:solidFill>
                  <a:schemeClr val="bg1">
                    <a:lumMod val="50000"/>
                  </a:schemeClr>
                </a:solidFill>
              </a:rPr>
              <a:t>Reaserch background</a:t>
            </a:r>
          </a:p>
          <a:p>
            <a:pPr marL="457200" indent="-457200">
              <a:buClr>
                <a:schemeClr val="bg1">
                  <a:lumMod val="50000"/>
                </a:schemeClr>
              </a:buClr>
              <a:buFont typeface="+mj-lt"/>
              <a:buAutoNum type="arabicPeriod"/>
            </a:pPr>
            <a:r>
              <a:rPr kumimoji="1" lang="en-US" altLang="ja-JP" sz="3600" dirty="0">
                <a:solidFill>
                  <a:schemeClr val="bg1">
                    <a:lumMod val="50000"/>
                  </a:schemeClr>
                </a:solidFill>
              </a:rPr>
              <a:t>System model of VLC and               Algorithm for LED acquisition</a:t>
            </a:r>
          </a:p>
          <a:p>
            <a:pPr marL="457200" indent="-457200">
              <a:buClr>
                <a:schemeClr val="bg1">
                  <a:lumMod val="50000"/>
                </a:schemeClr>
              </a:buClr>
              <a:buFont typeface="+mj-lt"/>
              <a:buAutoNum type="arabicPeriod"/>
            </a:pPr>
            <a:r>
              <a:rPr kumimoji="1" lang="en-US" altLang="ja-JP" sz="3600" dirty="0">
                <a:solidFill>
                  <a:schemeClr val="bg1">
                    <a:lumMod val="50000"/>
                  </a:schemeClr>
                </a:solidFill>
              </a:rPr>
              <a:t>Result of Experiment</a:t>
            </a:r>
          </a:p>
          <a:p>
            <a:pPr marL="457200" indent="-457200">
              <a:buClr>
                <a:schemeClr val="tx1"/>
              </a:buClr>
              <a:buFont typeface="+mj-lt"/>
              <a:buAutoNum type="arabicPeriod"/>
            </a:pPr>
            <a:r>
              <a:rPr kumimoji="1" lang="en-US" altLang="ja-JP" sz="3600" dirty="0"/>
              <a:t>Conclusion</a:t>
            </a:r>
            <a:r>
              <a:rPr kumimoji="1" lang="en-US" altLang="ja-JP" sz="3600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  <a:p>
            <a:pPr marL="457200" indent="-457200">
              <a:buClr>
                <a:schemeClr val="tx1"/>
              </a:buClr>
              <a:buFont typeface="+mj-lt"/>
              <a:buAutoNum type="arabicPeriod"/>
            </a:pPr>
            <a:endParaRPr kumimoji="1" lang="en-US" altLang="ja-JP" sz="3600" dirty="0"/>
          </a:p>
        </p:txBody>
      </p:sp>
    </p:spTree>
    <p:extLst>
      <p:ext uri="{BB962C8B-B14F-4D97-AF65-F5344CB8AC3E}">
        <p14:creationId xmlns:p14="http://schemas.microsoft.com/office/powerpoint/2010/main" val="20161818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C20250C-8329-4C86-B726-D55F679F5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dirty="0"/>
              <a:t>Conclusion</a:t>
            </a:r>
            <a:endParaRPr kumimoji="1" lang="ja-JP" altLang="en-US" sz="4400" dirty="0"/>
          </a:p>
        </p:txBody>
      </p:sp>
      <p:sp>
        <p:nvSpPr>
          <p:cNvPr id="5" name="コンテンツ プレースホルダー 4">
            <a:extLst>
              <a:ext uri="{FF2B5EF4-FFF2-40B4-BE49-F238E27FC236}">
                <a16:creationId xmlns:a16="http://schemas.microsoft.com/office/drawing/2014/main" id="{230A52DB-AB3A-4103-8133-017E9B82C9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kumimoji="1" lang="en-US" altLang="ja-JP" b="1" dirty="0"/>
          </a:p>
          <a:p>
            <a:pPr marL="0" indent="0">
              <a:buNone/>
            </a:pPr>
            <a:endParaRPr lang="en-US" altLang="ja-JP" b="1" dirty="0"/>
          </a:p>
          <a:p>
            <a:pPr marL="0" indent="0">
              <a:buNone/>
            </a:pPr>
            <a:endParaRPr kumimoji="1" lang="en-US" altLang="ja-JP" b="1" dirty="0"/>
          </a:p>
          <a:p>
            <a:pPr marL="0" indent="0">
              <a:buNone/>
            </a:pPr>
            <a:endParaRPr lang="en-US" altLang="ja-JP" b="1" dirty="0"/>
          </a:p>
          <a:p>
            <a:pPr marL="0" indent="0">
              <a:buNone/>
            </a:pPr>
            <a:r>
              <a:rPr kumimoji="1" lang="en-US" altLang="ja-JP" b="1" dirty="0"/>
              <a:t>Summary</a:t>
            </a:r>
          </a:p>
          <a:p>
            <a:r>
              <a:rPr lang="en-US" altLang="ja-JP" dirty="0"/>
              <a:t>We modified the acquisition algorithm using spatial and temporal gradient by implement LED position correction</a:t>
            </a:r>
          </a:p>
          <a:p>
            <a:r>
              <a:rPr lang="en-US" altLang="ja-JP" dirty="0"/>
              <a:t>We optimized the number of average frames and when the number of average frames is 10, we achieved 100% acquisition success rate in the case of horizontal stripes patterns</a:t>
            </a:r>
          </a:p>
          <a:p>
            <a:r>
              <a:rPr lang="en-US" altLang="ja-JP" dirty="0"/>
              <a:t>We compared two LED array patterns, horizontal stripes and vertical stripes, and horizontal stripes pattern is better</a:t>
            </a:r>
          </a:p>
          <a:p>
            <a:endParaRPr lang="en-US" altLang="ja-JP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874E959-FB89-40C2-B2F7-496FB2270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kumimoji="1" lang="en-US" altLang="ja-JP" dirty="0"/>
              <a:t>17</a:t>
            </a:r>
            <a:endParaRPr kumimoji="1" lang="ja-JP" altLang="en-US" dirty="0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77975E33-1638-4B53-8A1A-71DC138B85C7}"/>
              </a:ext>
            </a:extLst>
          </p:cNvPr>
          <p:cNvSpPr/>
          <p:nvPr/>
        </p:nvSpPr>
        <p:spPr>
          <a:xfrm>
            <a:off x="497838" y="1211402"/>
            <a:ext cx="8148320" cy="1169262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dirty="0">
                <a:solidFill>
                  <a:schemeClr val="tx1"/>
                </a:solidFill>
              </a:rPr>
              <a:t>Realisation of communication between a moving vehicle and a transmitter on the side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115B4BCD-2E75-46F2-BAFC-80E3726DEF77}"/>
              </a:ext>
            </a:extLst>
          </p:cNvPr>
          <p:cNvSpPr/>
          <p:nvPr/>
        </p:nvSpPr>
        <p:spPr>
          <a:xfrm>
            <a:off x="732788" y="718940"/>
            <a:ext cx="2708912" cy="579298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dirty="0">
                <a:solidFill>
                  <a:schemeClr val="tx1"/>
                </a:solidFill>
              </a:rPr>
              <a:t>Purpose of study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53924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27EA70B-3CDD-4C34-A22E-7C11FBD666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ja-JP" dirty="0"/>
              <a:t>Supplement</a:t>
            </a:r>
            <a:endParaRPr kumimoji="1" lang="ja-JP" altLang="en-US" dirty="0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FB0D50C-9334-4A3D-A365-9E6327DC29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778269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6CD5130-73C8-4644-B487-3C06410225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dirty="0"/>
              <a:t>Creation of special-temporal gradient scatter plots</a:t>
            </a:r>
            <a:endParaRPr kumimoji="1" lang="ja-JP" altLang="en-US" dirty="0"/>
          </a:p>
        </p:txBody>
      </p:sp>
      <p:sp>
        <p:nvSpPr>
          <p:cNvPr id="25" name="コンテンツ プレースホルダー 24">
            <a:extLst>
              <a:ext uri="{FF2B5EF4-FFF2-40B4-BE49-F238E27FC236}">
                <a16:creationId xmlns:a16="http://schemas.microsoft.com/office/drawing/2014/main" id="{FFF74CEA-3355-47C6-88DE-76B8778C29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When making scatter plots, I used the following for LED and background respectively</a:t>
            </a:r>
          </a:p>
          <a:p>
            <a:pPr lvl="1"/>
            <a:r>
              <a:rPr lang="en-US" altLang="ja-JP" dirty="0"/>
              <a:t>LED</a:t>
            </a:r>
            <a:r>
              <a:rPr lang="ja-JP" altLang="en-US" dirty="0"/>
              <a:t>：</a:t>
            </a:r>
            <a:r>
              <a:rPr lang="en-US" altLang="ja-JP" dirty="0"/>
              <a:t>5x5 pixels centered on the LED after locating the LED in the image</a:t>
            </a:r>
          </a:p>
          <a:p>
            <a:pPr lvl="1"/>
            <a:r>
              <a:rPr lang="en-US" altLang="ja-JP" dirty="0"/>
              <a:t>Background: Pixels other than the above LEDs</a:t>
            </a:r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36327BEE-4E75-453B-A0D8-F2361A903C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9921" y="2542758"/>
            <a:ext cx="3453773" cy="3453773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41EC2F5E-0F9C-47A4-B42B-CB846F55E6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241" y="2961767"/>
            <a:ext cx="2880000" cy="2880000"/>
          </a:xfrm>
          <a:prstGeom prst="rect">
            <a:avLst/>
          </a:prstGeom>
        </p:spPr>
      </p:pic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15E783E3-BABE-45D3-BE56-073003B60E56}"/>
              </a:ext>
            </a:extLst>
          </p:cNvPr>
          <p:cNvSpPr/>
          <p:nvPr/>
        </p:nvSpPr>
        <p:spPr>
          <a:xfrm>
            <a:off x="2242457" y="4038872"/>
            <a:ext cx="1422400" cy="1411244"/>
          </a:xfrm>
          <a:prstGeom prst="rect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9D08939C-A8AC-442E-9F54-201A3F87AAEC}"/>
              </a:ext>
            </a:extLst>
          </p:cNvPr>
          <p:cNvSpPr/>
          <p:nvPr/>
        </p:nvSpPr>
        <p:spPr>
          <a:xfrm>
            <a:off x="2237551" y="2922136"/>
            <a:ext cx="1422400" cy="1071774"/>
          </a:xfrm>
          <a:prstGeom prst="rect">
            <a:avLst/>
          </a:prstGeom>
          <a:noFill/>
          <a:ln w="25400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7F8305F0-2970-462B-8BE3-322C58D509AF}"/>
              </a:ext>
            </a:extLst>
          </p:cNvPr>
          <p:cNvSpPr/>
          <p:nvPr/>
        </p:nvSpPr>
        <p:spPr>
          <a:xfrm>
            <a:off x="2231838" y="5479143"/>
            <a:ext cx="1422400" cy="384395"/>
          </a:xfrm>
          <a:prstGeom prst="rect">
            <a:avLst/>
          </a:prstGeom>
          <a:noFill/>
          <a:ln w="25400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87984BE7-9561-495D-A920-977C20137B01}"/>
              </a:ext>
            </a:extLst>
          </p:cNvPr>
          <p:cNvSpPr/>
          <p:nvPr/>
        </p:nvSpPr>
        <p:spPr>
          <a:xfrm>
            <a:off x="1356777" y="4575660"/>
            <a:ext cx="991524" cy="3316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b="1" dirty="0">
                <a:solidFill>
                  <a:schemeClr val="bg1"/>
                </a:solidFill>
              </a:rPr>
              <a:t>LED</a:t>
            </a:r>
            <a:endParaRPr kumimoji="1" lang="ja-JP" altLang="en-US" b="1" dirty="0">
              <a:solidFill>
                <a:schemeClr val="bg1"/>
              </a:solidFill>
            </a:endParaRPr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4D06EBB0-448B-4538-8E78-5C947CE66A6C}"/>
              </a:ext>
            </a:extLst>
          </p:cNvPr>
          <p:cNvSpPr/>
          <p:nvPr/>
        </p:nvSpPr>
        <p:spPr>
          <a:xfrm>
            <a:off x="2231838" y="3293184"/>
            <a:ext cx="1422400" cy="3316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b="1" dirty="0"/>
              <a:t>Background</a:t>
            </a:r>
            <a:endParaRPr kumimoji="1" lang="ja-JP" altLang="en-US" b="1" dirty="0">
              <a:solidFill>
                <a:schemeClr val="bg1"/>
              </a:solidFill>
            </a:endParaRP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BB3793E0-3AFE-467F-B18D-24C634A078E4}"/>
              </a:ext>
            </a:extLst>
          </p:cNvPr>
          <p:cNvSpPr/>
          <p:nvPr/>
        </p:nvSpPr>
        <p:spPr>
          <a:xfrm>
            <a:off x="2290070" y="5489086"/>
            <a:ext cx="1422400" cy="3316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b="1" dirty="0"/>
              <a:t>Background</a:t>
            </a:r>
            <a:endParaRPr kumimoji="1" lang="ja-JP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46183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6CD5130-73C8-4644-B487-3C06410225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 dirty="0"/>
              <a:t>The reason why the conventional patterns could not be captured</a:t>
            </a:r>
            <a:endParaRPr kumimoji="1" lang="ja-JP" altLang="en-US" dirty="0"/>
          </a:p>
        </p:txBody>
      </p:sp>
      <p:sp>
        <p:nvSpPr>
          <p:cNvPr id="25" name="コンテンツ プレースホルダー 24">
            <a:extLst>
              <a:ext uri="{FF2B5EF4-FFF2-40B4-BE49-F238E27FC236}">
                <a16:creationId xmlns:a16="http://schemas.microsoft.com/office/drawing/2014/main" id="{FFF74CEA-3355-47C6-88DE-76B8778C29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Since the conventional patterns transmits two patterns alternately, there was no change in LED luminance, and the time gradient became small.</a:t>
            </a:r>
          </a:p>
        </p:txBody>
      </p:sp>
      <p:pic>
        <p:nvPicPr>
          <p:cNvPr id="7" name="コンテンツ プレースホルダー 7">
            <a:extLst>
              <a:ext uri="{FF2B5EF4-FFF2-40B4-BE49-F238E27FC236}">
                <a16:creationId xmlns:a16="http://schemas.microsoft.com/office/drawing/2014/main" id="{99ABC52C-109E-44F9-8FF3-7261D61A12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6600" y="2777961"/>
            <a:ext cx="2880000" cy="2880000"/>
          </a:xfrm>
          <a:prstGeom prst="rect">
            <a:avLst/>
          </a:prstGeom>
        </p:spPr>
      </p:pic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05F8928F-6034-428E-964B-6C7490017C2C}"/>
              </a:ext>
            </a:extLst>
          </p:cNvPr>
          <p:cNvSpPr/>
          <p:nvPr/>
        </p:nvSpPr>
        <p:spPr>
          <a:xfrm>
            <a:off x="5942041" y="2600695"/>
            <a:ext cx="2289118" cy="30216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Conventional patterns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8CDA22AB-CE1A-43B0-ADE3-322F1782A75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99" t="28792" r="21189" b="17944"/>
          <a:stretch/>
        </p:blipFill>
        <p:spPr>
          <a:xfrm>
            <a:off x="838200" y="2025274"/>
            <a:ext cx="1440000" cy="1374285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82E45EC0-3ED1-43EB-A29F-F346EA7E3CF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29" t="29490" r="22360" b="17246"/>
          <a:stretch/>
        </p:blipFill>
        <p:spPr>
          <a:xfrm>
            <a:off x="838200" y="3625850"/>
            <a:ext cx="1440000" cy="1374287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A325EF65-B80C-4562-9285-CB75D602800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99" t="28792" r="21189" b="17944"/>
          <a:stretch/>
        </p:blipFill>
        <p:spPr>
          <a:xfrm>
            <a:off x="853350" y="5226428"/>
            <a:ext cx="1440000" cy="1374285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3" name="右大かっこ 2">
            <a:extLst>
              <a:ext uri="{FF2B5EF4-FFF2-40B4-BE49-F238E27FC236}">
                <a16:creationId xmlns:a16="http://schemas.microsoft.com/office/drawing/2014/main" id="{13DC8739-CC03-4F9C-8D25-A29F4ECFE180}"/>
              </a:ext>
            </a:extLst>
          </p:cNvPr>
          <p:cNvSpPr/>
          <p:nvPr/>
        </p:nvSpPr>
        <p:spPr>
          <a:xfrm>
            <a:off x="2307050" y="2712416"/>
            <a:ext cx="781050" cy="3218484"/>
          </a:xfrm>
          <a:prstGeom prst="rightBracket">
            <a:avLst/>
          </a:prstGeom>
          <a:ln w="38100">
            <a:solidFill>
              <a:srgbClr val="FFC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17D34414-83B3-415D-8967-40C0650F67D1}"/>
              </a:ext>
            </a:extLst>
          </p:cNvPr>
          <p:cNvSpPr txBox="1"/>
          <p:nvPr/>
        </p:nvSpPr>
        <p:spPr>
          <a:xfrm>
            <a:off x="3138795" y="4082365"/>
            <a:ext cx="24206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No luminance variation </a:t>
            </a:r>
            <a:r>
              <a:rPr kumimoji="1" lang="ja-JP" altLang="en-US" dirty="0"/>
              <a:t>⇒</a:t>
            </a:r>
            <a:r>
              <a:rPr lang="en-US" altLang="ja-JP" dirty="0"/>
              <a:t> Small time gradient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116312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5DA4578-3C42-4A48-9DE5-AD381D4F4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Future Development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56B232F-E1D8-42FF-9782-3339E50A4D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ea"/>
              <a:buAutoNum type="circleNumDbPlain"/>
            </a:pPr>
            <a:r>
              <a:rPr lang="en-US" altLang="ja-JP" dirty="0"/>
              <a:t>Method of correcting the LED travel distance</a:t>
            </a:r>
          </a:p>
          <a:p>
            <a:pPr lvl="1"/>
            <a:r>
              <a:rPr lang="en-US" altLang="ja-JP" dirty="0"/>
              <a:t>A method of acquisition using spatial-temporal cross-sectional images without any correction. It is necessary to take the axis diagonally.</a:t>
            </a:r>
          </a:p>
          <a:p>
            <a:pPr lvl="1"/>
            <a:r>
              <a:rPr lang="en-US" altLang="ja-JP" dirty="0"/>
              <a:t>How to take into account the vehicle's travel speed</a:t>
            </a:r>
          </a:p>
          <a:p>
            <a:pPr lvl="1"/>
            <a:endParaRPr kumimoji="1" lang="en-US" altLang="ja-JP" dirty="0"/>
          </a:p>
          <a:p>
            <a:pPr marL="457200" lvl="1" indent="0">
              <a:buNone/>
            </a:pPr>
            <a:endParaRPr lang="en-US" altLang="ja-JP" dirty="0"/>
          </a:p>
          <a:p>
            <a:pPr marL="457200" indent="-457200">
              <a:buFont typeface="+mj-ea"/>
              <a:buAutoNum type="circleNumDbPlain"/>
            </a:pPr>
            <a:r>
              <a:rPr lang="en-US" altLang="ja-JP" dirty="0"/>
              <a:t>Transmit signal pattern of LED </a:t>
            </a:r>
          </a:p>
          <a:p>
            <a:pPr lvl="1"/>
            <a:r>
              <a:rPr lang="en-US" altLang="ja-JP" dirty="0"/>
              <a:t>All LEDs are used individually, 				               not in blocks.</a:t>
            </a:r>
          </a:p>
          <a:p>
            <a:pPr lvl="1"/>
            <a:r>
              <a:rPr lang="en-US" altLang="ja-JP" dirty="0"/>
              <a:t>Because the receiver crosses the 			                transmitter, the number of pictures 				          taken is small (35~40 pictures).</a:t>
            </a:r>
          </a:p>
          <a:p>
            <a:pPr lvl="1"/>
            <a:r>
              <a:rPr lang="en-US" altLang="ja-JP" dirty="0"/>
              <a:t>Therefore, the LEDs are separated 					 the data parts and the order parts.</a:t>
            </a:r>
            <a:endParaRPr kumimoji="1" lang="ja-JP" altLang="en-US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F320F192-ECA2-447B-B178-936E7408BB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8457" y="2659195"/>
            <a:ext cx="2873882" cy="98344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cxnSp>
        <p:nvCxnSpPr>
          <p:cNvPr id="7" name="直線矢印コネクタ 6">
            <a:extLst>
              <a:ext uri="{FF2B5EF4-FFF2-40B4-BE49-F238E27FC236}">
                <a16:creationId xmlns:a16="http://schemas.microsoft.com/office/drawing/2014/main" id="{81DA1E06-DC83-487E-8AA3-7A3E4F6B6245}"/>
              </a:ext>
            </a:extLst>
          </p:cNvPr>
          <p:cNvCxnSpPr>
            <a:cxnSpLocks/>
          </p:cNvCxnSpPr>
          <p:nvPr/>
        </p:nvCxnSpPr>
        <p:spPr>
          <a:xfrm flipV="1">
            <a:off x="4691714" y="2391049"/>
            <a:ext cx="1685640" cy="1259106"/>
          </a:xfrm>
          <a:prstGeom prst="straightConnector1">
            <a:avLst/>
          </a:prstGeom>
          <a:ln w="3175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矢印コネクタ 7">
            <a:extLst>
              <a:ext uri="{FF2B5EF4-FFF2-40B4-BE49-F238E27FC236}">
                <a16:creationId xmlns:a16="http://schemas.microsoft.com/office/drawing/2014/main" id="{F0AEFE64-3FFE-4543-A63B-0369E409114F}"/>
              </a:ext>
            </a:extLst>
          </p:cNvPr>
          <p:cNvCxnSpPr>
            <a:cxnSpLocks/>
          </p:cNvCxnSpPr>
          <p:nvPr/>
        </p:nvCxnSpPr>
        <p:spPr>
          <a:xfrm>
            <a:off x="4691715" y="3642635"/>
            <a:ext cx="3189174" cy="1"/>
          </a:xfrm>
          <a:prstGeom prst="straightConnector1">
            <a:avLst/>
          </a:prstGeom>
          <a:ln w="3175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58718289-6283-48AD-BFF8-68F7294F46EF}"/>
              </a:ext>
            </a:extLst>
          </p:cNvPr>
          <p:cNvSpPr txBox="1"/>
          <p:nvPr/>
        </p:nvSpPr>
        <p:spPr>
          <a:xfrm>
            <a:off x="7880887" y="3515495"/>
            <a:ext cx="1364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x [pixel]</a:t>
            </a:r>
            <a:endParaRPr kumimoji="1" lang="ja-JP" altLang="en-US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A871A511-35F7-41BA-8087-5F7C3365DD1A}"/>
              </a:ext>
            </a:extLst>
          </p:cNvPr>
          <p:cNvSpPr txBox="1"/>
          <p:nvPr/>
        </p:nvSpPr>
        <p:spPr>
          <a:xfrm>
            <a:off x="6322337" y="2149197"/>
            <a:ext cx="1425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t [frame]</a:t>
            </a:r>
            <a:endParaRPr kumimoji="1" lang="ja-JP" altLang="en-US" dirty="0"/>
          </a:p>
        </p:txBody>
      </p:sp>
      <p:sp>
        <p:nvSpPr>
          <p:cNvPr id="11" name="平行四辺形 10">
            <a:extLst>
              <a:ext uri="{FF2B5EF4-FFF2-40B4-BE49-F238E27FC236}">
                <a16:creationId xmlns:a16="http://schemas.microsoft.com/office/drawing/2014/main" id="{BEA9F965-3951-4356-88B7-41944EC53641}"/>
              </a:ext>
            </a:extLst>
          </p:cNvPr>
          <p:cNvSpPr/>
          <p:nvPr/>
        </p:nvSpPr>
        <p:spPr>
          <a:xfrm>
            <a:off x="4658343" y="2646008"/>
            <a:ext cx="3021377" cy="993161"/>
          </a:xfrm>
          <a:prstGeom prst="parallelogram">
            <a:avLst>
              <a:gd name="adj" fmla="val 134919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2" name="直線矢印コネクタ 11">
            <a:extLst>
              <a:ext uri="{FF2B5EF4-FFF2-40B4-BE49-F238E27FC236}">
                <a16:creationId xmlns:a16="http://schemas.microsoft.com/office/drawing/2014/main" id="{A45632CA-C6C0-4B8E-9418-1EC890E450EB}"/>
              </a:ext>
            </a:extLst>
          </p:cNvPr>
          <p:cNvCxnSpPr>
            <a:cxnSpLocks/>
          </p:cNvCxnSpPr>
          <p:nvPr/>
        </p:nvCxnSpPr>
        <p:spPr>
          <a:xfrm>
            <a:off x="7450113" y="2841571"/>
            <a:ext cx="430774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12EA7D9A-4E1D-45A7-8AF4-3A4784DA872F}"/>
              </a:ext>
            </a:extLst>
          </p:cNvPr>
          <p:cNvSpPr txBox="1"/>
          <p:nvPr/>
        </p:nvSpPr>
        <p:spPr>
          <a:xfrm>
            <a:off x="7895722" y="2646008"/>
            <a:ext cx="1364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LED array</a:t>
            </a:r>
            <a:endParaRPr kumimoji="1" lang="ja-JP" altLang="en-US" dirty="0"/>
          </a:p>
        </p:txBody>
      </p:sp>
      <p:pic>
        <p:nvPicPr>
          <p:cNvPr id="15" name="図 14">
            <a:extLst>
              <a:ext uri="{FF2B5EF4-FFF2-40B4-BE49-F238E27FC236}">
                <a16:creationId xmlns:a16="http://schemas.microsoft.com/office/drawing/2014/main" id="{C931B14F-E3E4-4ACF-972D-DD02CF6C03B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85" t="37319" r="14524" b="13441"/>
          <a:stretch/>
        </p:blipFill>
        <p:spPr>
          <a:xfrm>
            <a:off x="5418064" y="4415761"/>
            <a:ext cx="2214920" cy="2160000"/>
          </a:xfrm>
          <a:prstGeom prst="rect">
            <a:avLst/>
          </a:prstGeom>
          <a:ln w="38100">
            <a:solidFill>
              <a:srgbClr val="FFC000"/>
            </a:solidFill>
          </a:ln>
        </p:spPr>
      </p:pic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26A1DE86-961C-465A-A789-598C1ED4E987}"/>
              </a:ext>
            </a:extLst>
          </p:cNvPr>
          <p:cNvSpPr/>
          <p:nvPr/>
        </p:nvSpPr>
        <p:spPr>
          <a:xfrm>
            <a:off x="5418064" y="4415760"/>
            <a:ext cx="711387" cy="131005"/>
          </a:xfrm>
          <a:prstGeom prst="rect">
            <a:avLst/>
          </a:prstGeom>
          <a:noFill/>
          <a:ln w="222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05D651C5-12ED-4A6B-B95E-0ADA031D4E15}"/>
              </a:ext>
            </a:extLst>
          </p:cNvPr>
          <p:cNvSpPr txBox="1"/>
          <p:nvPr/>
        </p:nvSpPr>
        <p:spPr>
          <a:xfrm>
            <a:off x="4921005" y="3775654"/>
            <a:ext cx="24168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dirty="0"/>
              <a:t>5 bits indicating the order</a:t>
            </a:r>
          </a:p>
          <a:p>
            <a:r>
              <a:rPr lang="en-US" altLang="ja-JP" sz="1600" dirty="0"/>
              <a:t>(Display the number 1- 32)</a:t>
            </a:r>
            <a:endParaRPr kumimoji="1" lang="ja-JP" altLang="en-US" sz="1600" dirty="0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59DACE8C-04BE-4B48-9E26-FF68FDA84FB5}"/>
              </a:ext>
            </a:extLst>
          </p:cNvPr>
          <p:cNvSpPr txBox="1"/>
          <p:nvPr/>
        </p:nvSpPr>
        <p:spPr>
          <a:xfrm>
            <a:off x="3072564" y="6086020"/>
            <a:ext cx="23010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ja-JP" sz="1600" dirty="0"/>
              <a:t>251 bits indicating data</a:t>
            </a:r>
            <a:endParaRPr kumimoji="1"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6914235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C20250C-8329-4C86-B726-D55F679F5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dirty="0"/>
              <a:t>Derivation of spatial-temporal</a:t>
            </a:r>
            <a:r>
              <a:rPr lang="ja-JP" altLang="en-US" dirty="0"/>
              <a:t> </a:t>
            </a:r>
            <a:r>
              <a:rPr lang="en-US" altLang="ja-JP" dirty="0"/>
              <a:t>gradient</a:t>
            </a:r>
            <a:endParaRPr kumimoji="1" lang="ja-JP" altLang="en-US" dirty="0"/>
          </a:p>
        </p:txBody>
      </p:sp>
      <p:sp>
        <p:nvSpPr>
          <p:cNvPr id="6" name="コンテンツ プレースホルダー 2">
            <a:extLst>
              <a:ext uri="{FF2B5EF4-FFF2-40B4-BE49-F238E27FC236}">
                <a16:creationId xmlns:a16="http://schemas.microsoft.com/office/drawing/2014/main" id="{64FF2A4B-6004-44C1-8E19-1C218C6CC35A}"/>
              </a:ext>
            </a:extLst>
          </p:cNvPr>
          <p:cNvSpPr txBox="1">
            <a:spLocks/>
          </p:cNvSpPr>
          <p:nvPr/>
        </p:nvSpPr>
        <p:spPr>
          <a:xfrm>
            <a:off x="258791" y="805776"/>
            <a:ext cx="8626415" cy="5371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90000"/>
              <a:buFont typeface="Wingdings" panose="05000000000000000000" pitchFamily="2" charset="2"/>
              <a:buChar char="Ø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ü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F0"/>
              </a:buClr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b="1" dirty="0"/>
              <a:t>Spatial gradient</a:t>
            </a:r>
            <a:endParaRPr lang="en-US" altLang="ja-JP" sz="2000" b="1" dirty="0"/>
          </a:p>
          <a:p>
            <a:endParaRPr lang="en-US" altLang="ja-JP" dirty="0"/>
          </a:p>
          <a:p>
            <a:pPr marL="457200" lvl="1" indent="0">
              <a:buNone/>
            </a:pPr>
            <a:endParaRPr lang="en-US" altLang="ja-JP" dirty="0"/>
          </a:p>
          <a:p>
            <a:pPr lvl="1"/>
            <a:endParaRPr lang="en-US" altLang="ja-JP" dirty="0"/>
          </a:p>
          <a:p>
            <a:pPr lvl="1"/>
            <a:endParaRPr lang="en-US" altLang="ja-JP" dirty="0"/>
          </a:p>
          <a:p>
            <a:pPr lvl="1"/>
            <a:endParaRPr lang="en-US" altLang="ja-JP" dirty="0"/>
          </a:p>
          <a:p>
            <a:r>
              <a:rPr lang="en-US" altLang="ja-JP" b="1" dirty="0"/>
              <a:t>Time gradient</a:t>
            </a:r>
            <a:endParaRPr lang="en-US" altLang="ja-JP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AFE39EE3-54CB-4C0B-BC33-3F3C25BE3C41}"/>
                  </a:ext>
                </a:extLst>
              </p:cNvPr>
              <p:cNvSpPr txBox="1"/>
              <p:nvPr/>
            </p:nvSpPr>
            <p:spPr>
              <a:xfrm>
                <a:off x="598915" y="1605940"/>
                <a:ext cx="3074495" cy="3354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ja-JP" alt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ja-JP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kumimoji="1" lang="ja-JP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d>
                        <m:dPr>
                          <m:ctrlPr>
                            <a:rPr kumimoji="1" lang="ja-JP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ja-JP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kumimoji="1" lang="ja-JP" alt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ja-JP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kumimoji="1" lang="ja-JP" alt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ja-JP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kumimoji="1" lang="ja-JP" altLang="en-US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kumimoji="1" lang="ja-JP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kumimoji="1" lang="ja-JP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kumimoji="1" lang="ja-JP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ja-JP" alt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ja-JP" alt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kumimoji="1" lang="en-US" altLang="ja-JP" b="0" i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s</m:t>
                                      </m:r>
                                      <m:r>
                                        <a:rPr kumimoji="1" lang="ja-JP" altLang="en-US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kumimoji="1" lang="ja-JP" altLang="en-US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1" lang="ja-JP" alt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kumimoji="1" lang="ja-JP" alt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kumimoji="1" lang="ja-JP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ja-JP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ja-JP" altLang="en-US" i="1"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kumimoji="1" lang="en-US" altLang="ja-JP">
                                          <a:latin typeface="Cambria Math" panose="02040503050406030204" pitchFamily="18" charset="0"/>
                                        </a:rPr>
                                        <m:t>s</m:t>
                                      </m:r>
                                      <m:r>
                                        <a:rPr kumimoji="1"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kumimoji="1" lang="ja-JP" altLang="en-US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  <m:r>
                        <a:rPr kumimoji="1" lang="en-US" altLang="ja-JP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kumimoji="1" lang="ja-JP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AFE39EE3-54CB-4C0B-BC33-3F3C25BE3C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915" y="1605940"/>
                <a:ext cx="3074495" cy="335413"/>
              </a:xfrm>
              <a:prstGeom prst="rect">
                <a:avLst/>
              </a:prstGeom>
              <a:blipFill>
                <a:blip r:embed="rId3"/>
                <a:stretch>
                  <a:fillRect l="-1188" b="-2181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グループ化 9">
            <a:extLst>
              <a:ext uri="{FF2B5EF4-FFF2-40B4-BE49-F238E27FC236}">
                <a16:creationId xmlns:a16="http://schemas.microsoft.com/office/drawing/2014/main" id="{FC8D25E3-C6EC-4FFC-9709-4EE35CE9311B}"/>
              </a:ext>
            </a:extLst>
          </p:cNvPr>
          <p:cNvGrpSpPr/>
          <p:nvPr/>
        </p:nvGrpSpPr>
        <p:grpSpPr>
          <a:xfrm>
            <a:off x="4224803" y="1370566"/>
            <a:ext cx="4109010" cy="1575028"/>
            <a:chOff x="403639" y="4288545"/>
            <a:chExt cx="4109010" cy="157502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テキスト ボックス 4">
                  <a:extLst>
                    <a:ext uri="{FF2B5EF4-FFF2-40B4-BE49-F238E27FC236}">
                      <a16:creationId xmlns:a16="http://schemas.microsoft.com/office/drawing/2014/main" id="{9DC2BE6C-C26A-4131-9D1D-5309EE835D4D}"/>
                    </a:ext>
                  </a:extLst>
                </p:cNvPr>
                <p:cNvSpPr txBox="1"/>
                <p:nvPr/>
              </p:nvSpPr>
              <p:spPr>
                <a:xfrm>
                  <a:off x="403639" y="4288545"/>
                  <a:ext cx="4103688" cy="77816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ja-JP" alt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ja-JP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1" lang="en-US" altLang="ja-JP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s</m:t>
                            </m:r>
                            <m:r>
                              <a:rPr kumimoji="1" lang="en-US" altLang="ja-JP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kumimoji="1" lang="ja-JP" altLang="en-US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ctrlPr>
                              <a:rPr kumimoji="1" lang="ja-JP" alt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kumimoji="1" lang="en-US" altLang="ja-JP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kumimoji="1" lang="ja-JP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=−1</m:t>
                            </m:r>
                          </m:sub>
                          <m:sup>
                            <m:r>
                              <a:rPr kumimoji="1" lang="ja-JP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  <m:e>
                            <m:nary>
                              <m:naryPr>
                                <m:chr m:val="∑"/>
                                <m:limLoc m:val="undOvr"/>
                                <m:grow m:val="on"/>
                                <m:ctrlPr>
                                  <a:rPr kumimoji="1" lang="ja-JP" alt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kumimoji="1" lang="ja-JP" alt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  <m:r>
                                  <a:rPr kumimoji="1" lang="ja-JP" alt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=−1</m:t>
                                </m:r>
                              </m:sub>
                              <m:sup>
                                <m:r>
                                  <a:rPr kumimoji="1" lang="ja-JP" alt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kumimoji="1" lang="ja-JP" alt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ja-JP" alt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kumimoji="1" lang="en-US" altLang="ja-JP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kumimoji="1" lang="ja-JP" alt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kumimoji="1" lang="ja-JP" alt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kumimoji="1" lang="ja-JP" alt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kumimoji="1" lang="ja-JP" alt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</m:d>
                              </m:e>
                            </m:nary>
                          </m:e>
                        </m:nary>
                        <m:r>
                          <a:rPr kumimoji="1" lang="ja-JP" altLang="en-US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kumimoji="1" lang="ja-JP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  <m:d>
                          <m:dPr>
                            <m:ctrlPr>
                              <a:rPr kumimoji="1" lang="ja-JP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ja-JP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kumimoji="1" lang="ja-JP" altLang="en-US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kumimoji="1" lang="ja-JP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kumimoji="1" lang="ja-JP" altLang="en-US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kumimoji="1" lang="ja-JP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kumimoji="1" lang="ja-JP" altLang="en-US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kumimoji="1" lang="ja-JP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kumimoji="1" lang="ja-JP" altLang="en-US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kumimoji="1" lang="ja-JP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oMath>
                    </m:oMathPara>
                  </a14:m>
                  <a:endParaRPr kumimoji="1" lang="ja-JP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" name="テキスト ボックス 4">
                  <a:extLst>
                    <a:ext uri="{FF2B5EF4-FFF2-40B4-BE49-F238E27FC236}">
                      <a16:creationId xmlns:a16="http://schemas.microsoft.com/office/drawing/2014/main" id="{9DC2BE6C-C26A-4131-9D1D-5309EE835D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3639" y="4288545"/>
                  <a:ext cx="4103688" cy="77816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テキスト ボックス 23">
                  <a:extLst>
                    <a:ext uri="{FF2B5EF4-FFF2-40B4-BE49-F238E27FC236}">
                      <a16:creationId xmlns:a16="http://schemas.microsoft.com/office/drawing/2014/main" id="{26087ED6-A1C2-4480-946C-F3198AA7792B}"/>
                    </a:ext>
                  </a:extLst>
                </p:cNvPr>
                <p:cNvSpPr txBox="1"/>
                <p:nvPr/>
              </p:nvSpPr>
              <p:spPr>
                <a:xfrm>
                  <a:off x="403639" y="5085411"/>
                  <a:ext cx="4109010" cy="77816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ja-JP" alt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ja-JP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1" lang="en-US" altLang="ja-JP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s</m:t>
                            </m:r>
                            <m:r>
                              <a:rPr kumimoji="1" lang="en-US" altLang="ja-JP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kumimoji="1" lang="ja-JP" altLang="en-US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ctrlPr>
                              <a:rPr kumimoji="1" lang="ja-JP" alt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kumimoji="1" lang="en-US" altLang="ja-JP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kumimoji="1" lang="ja-JP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=−1</m:t>
                            </m:r>
                          </m:sub>
                          <m:sup>
                            <m:r>
                              <a:rPr kumimoji="1" lang="ja-JP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  <m:e>
                            <m:nary>
                              <m:naryPr>
                                <m:chr m:val="∑"/>
                                <m:limLoc m:val="undOvr"/>
                                <m:grow m:val="on"/>
                                <m:ctrlPr>
                                  <a:rPr kumimoji="1" lang="ja-JP" alt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kumimoji="1" lang="ja-JP" alt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  <m:r>
                                  <a:rPr kumimoji="1" lang="ja-JP" alt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=−1</m:t>
                                </m:r>
                              </m:sub>
                              <m:sup>
                                <m:r>
                                  <a:rPr kumimoji="1" lang="ja-JP" alt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kumimoji="1" lang="ja-JP" alt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ja-JP" alt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kumimoji="1" lang="en-US" altLang="ja-JP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kumimoji="1" lang="ja-JP" alt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kumimoji="1" lang="ja-JP" alt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kumimoji="1" lang="ja-JP" alt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kumimoji="1" lang="ja-JP" alt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</m:d>
                              </m:e>
                            </m:nary>
                          </m:e>
                        </m:nary>
                        <m:r>
                          <a:rPr kumimoji="1" lang="ja-JP" altLang="en-US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kumimoji="1" lang="ja-JP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  <m:d>
                          <m:dPr>
                            <m:ctrlPr>
                              <a:rPr kumimoji="1" lang="ja-JP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ja-JP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kumimoji="1" lang="ja-JP" altLang="en-US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kumimoji="1" lang="ja-JP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kumimoji="1" lang="ja-JP" altLang="en-US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kumimoji="1" lang="ja-JP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kumimoji="1" lang="ja-JP" altLang="en-US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kumimoji="1" lang="ja-JP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kumimoji="1" lang="ja-JP" altLang="en-US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kumimoji="1" lang="ja-JP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oMath>
                    </m:oMathPara>
                  </a14:m>
                  <a:endParaRPr kumimoji="1" lang="ja-JP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4" name="テキスト ボックス 23">
                  <a:extLst>
                    <a:ext uri="{FF2B5EF4-FFF2-40B4-BE49-F238E27FC236}">
                      <a16:creationId xmlns:a16="http://schemas.microsoft.com/office/drawing/2014/main" id="{26087ED6-A1C2-4480-946C-F3198AA7792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3639" y="5085411"/>
                  <a:ext cx="4109010" cy="77816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テキスト ボックス 24">
                <a:extLst>
                  <a:ext uri="{FF2B5EF4-FFF2-40B4-BE49-F238E27FC236}">
                    <a16:creationId xmlns:a16="http://schemas.microsoft.com/office/drawing/2014/main" id="{37C0DAF2-50CD-4C8B-B550-D2D5F6F290AF}"/>
                  </a:ext>
                </a:extLst>
              </p:cNvPr>
              <p:cNvSpPr txBox="1"/>
              <p:nvPr/>
            </p:nvSpPr>
            <p:spPr>
              <a:xfrm>
                <a:off x="615040" y="3926800"/>
                <a:ext cx="3042243" cy="3354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ja-JP" alt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ja-JP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kumimoji="1" lang="en-US" altLang="ja-JP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kumimoji="1" lang="ja-JP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ja-JP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kumimoji="1" lang="ja-JP" alt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ja-JP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kumimoji="1" lang="ja-JP" alt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ja-JP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kumimoji="1" lang="ja-JP" altLang="en-US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kumimoji="1" lang="ja-JP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kumimoji="1" lang="ja-JP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kumimoji="1" lang="ja-JP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ja-JP" alt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ja-JP" alt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kumimoji="1" lang="en-US" altLang="ja-JP" b="0" i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t</m:t>
                                      </m:r>
                                      <m:r>
                                        <a:rPr kumimoji="1" lang="ja-JP" altLang="en-US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kumimoji="1" lang="ja-JP" altLang="en-US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1" lang="ja-JP" alt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kumimoji="1" lang="ja-JP" alt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kumimoji="1" lang="ja-JP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ja-JP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ja-JP" altLang="en-US" i="1"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kumimoji="1" lang="en-US" altLang="ja-JP" b="0" i="0" smtClean="0">
                                          <a:latin typeface="Cambria Math" panose="02040503050406030204" pitchFamily="18" charset="0"/>
                                        </a:rPr>
                                        <m:t>t</m:t>
                                      </m:r>
                                      <m:r>
                                        <a:rPr kumimoji="1"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kumimoji="1" lang="ja-JP" altLang="en-US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  <m:r>
                        <a:rPr kumimoji="1" lang="en-US" altLang="ja-JP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kumimoji="1" lang="ja-JP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テキスト ボックス 24">
                <a:extLst>
                  <a:ext uri="{FF2B5EF4-FFF2-40B4-BE49-F238E27FC236}">
                    <a16:creationId xmlns:a16="http://schemas.microsoft.com/office/drawing/2014/main" id="{37C0DAF2-50CD-4C8B-B550-D2D5F6F290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040" y="3926800"/>
                <a:ext cx="3042243" cy="335413"/>
              </a:xfrm>
              <a:prstGeom prst="rect">
                <a:avLst/>
              </a:prstGeom>
              <a:blipFill>
                <a:blip r:embed="rId6"/>
                <a:stretch>
                  <a:fillRect l="-1403" b="-2181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グループ化 8">
            <a:extLst>
              <a:ext uri="{FF2B5EF4-FFF2-40B4-BE49-F238E27FC236}">
                <a16:creationId xmlns:a16="http://schemas.microsoft.com/office/drawing/2014/main" id="{6108A06C-2B28-4D23-AE8E-8E08BF990730}"/>
              </a:ext>
            </a:extLst>
          </p:cNvPr>
          <p:cNvGrpSpPr/>
          <p:nvPr/>
        </p:nvGrpSpPr>
        <p:grpSpPr>
          <a:xfrm>
            <a:off x="4224803" y="3699859"/>
            <a:ext cx="4103688" cy="1574699"/>
            <a:chOff x="5499166" y="4288874"/>
            <a:chExt cx="4103688" cy="157469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テキスト ボックス 27">
                  <a:extLst>
                    <a:ext uri="{FF2B5EF4-FFF2-40B4-BE49-F238E27FC236}">
                      <a16:creationId xmlns:a16="http://schemas.microsoft.com/office/drawing/2014/main" id="{3030D93C-2781-47B1-8CA5-D60955F5E123}"/>
                    </a:ext>
                  </a:extLst>
                </p:cNvPr>
                <p:cNvSpPr txBox="1"/>
                <p:nvPr/>
              </p:nvSpPr>
              <p:spPr>
                <a:xfrm>
                  <a:off x="5515197" y="4288874"/>
                  <a:ext cx="4087657" cy="77816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ja-JP" alt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ja-JP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1" lang="en-US" altLang="ja-JP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t</m:t>
                            </m:r>
                            <m:r>
                              <a:rPr kumimoji="1" lang="en-US" altLang="ja-JP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kumimoji="1" lang="ja-JP" altLang="en-US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ctrlPr>
                              <a:rPr kumimoji="1" lang="ja-JP" alt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kumimoji="1" lang="en-US" altLang="ja-JP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kumimoji="1" lang="ja-JP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=−1</m:t>
                            </m:r>
                          </m:sub>
                          <m:sup>
                            <m:r>
                              <a:rPr kumimoji="1" lang="ja-JP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  <m:e>
                            <m:nary>
                              <m:naryPr>
                                <m:chr m:val="∑"/>
                                <m:limLoc m:val="undOvr"/>
                                <m:grow m:val="on"/>
                                <m:ctrlPr>
                                  <a:rPr kumimoji="1" lang="ja-JP" alt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kumimoji="1" lang="ja-JP" alt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  <m:r>
                                  <a:rPr kumimoji="1" lang="ja-JP" alt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=−1</m:t>
                                </m:r>
                              </m:sub>
                              <m:sup>
                                <m:r>
                                  <a:rPr kumimoji="1" lang="ja-JP" alt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kumimoji="1" lang="ja-JP" alt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ja-JP" alt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kumimoji="1" lang="en-US" altLang="ja-JP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kumimoji="1" lang="ja-JP" alt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kumimoji="1" lang="ja-JP" alt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kumimoji="1" lang="ja-JP" alt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kumimoji="1" lang="ja-JP" alt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</m:d>
                              </m:e>
                            </m:nary>
                          </m:e>
                        </m:nary>
                        <m:r>
                          <a:rPr kumimoji="1" lang="ja-JP" altLang="en-US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kumimoji="1" lang="ja-JP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  <m:d>
                          <m:dPr>
                            <m:ctrlPr>
                              <a:rPr kumimoji="1" lang="ja-JP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ja-JP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kumimoji="1" lang="ja-JP" altLang="en-US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kumimoji="1" lang="ja-JP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kumimoji="1" lang="ja-JP" altLang="en-US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kumimoji="1" lang="ja-JP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kumimoji="1" lang="ja-JP" altLang="en-US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kumimoji="1" lang="ja-JP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kumimoji="1" lang="en-US" altLang="ja-JP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kumimoji="1" lang="en-US" altLang="ja-JP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</m:d>
                      </m:oMath>
                    </m:oMathPara>
                  </a14:m>
                  <a:endParaRPr kumimoji="1" lang="ja-JP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8" name="テキスト ボックス 27">
                  <a:extLst>
                    <a:ext uri="{FF2B5EF4-FFF2-40B4-BE49-F238E27FC236}">
                      <a16:creationId xmlns:a16="http://schemas.microsoft.com/office/drawing/2014/main" id="{3030D93C-2781-47B1-8CA5-D60955F5E12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15197" y="4288874"/>
                  <a:ext cx="4087657" cy="77816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テキスト ボックス 29">
                  <a:extLst>
                    <a:ext uri="{FF2B5EF4-FFF2-40B4-BE49-F238E27FC236}">
                      <a16:creationId xmlns:a16="http://schemas.microsoft.com/office/drawing/2014/main" id="{92CC1DDE-B8DA-4E8B-9D12-D7B689C7881D}"/>
                    </a:ext>
                  </a:extLst>
                </p:cNvPr>
                <p:cNvSpPr txBox="1"/>
                <p:nvPr/>
              </p:nvSpPr>
              <p:spPr>
                <a:xfrm>
                  <a:off x="5499166" y="5085411"/>
                  <a:ext cx="4103688" cy="77816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ja-JP" alt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ja-JP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1" lang="en-US" altLang="ja-JP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s</m:t>
                            </m:r>
                            <m:r>
                              <a:rPr kumimoji="1" lang="en-US" altLang="ja-JP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kumimoji="1" lang="ja-JP" altLang="en-US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ctrlPr>
                              <a:rPr kumimoji="1" lang="ja-JP" alt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kumimoji="1" lang="en-US" altLang="ja-JP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kumimoji="1" lang="ja-JP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=−1</m:t>
                            </m:r>
                          </m:sub>
                          <m:sup>
                            <m:r>
                              <a:rPr kumimoji="1" lang="ja-JP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  <m:e>
                            <m:nary>
                              <m:naryPr>
                                <m:chr m:val="∑"/>
                                <m:limLoc m:val="undOvr"/>
                                <m:grow m:val="on"/>
                                <m:ctrlPr>
                                  <a:rPr kumimoji="1" lang="ja-JP" alt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kumimoji="1" lang="ja-JP" alt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  <m:r>
                                  <a:rPr kumimoji="1" lang="ja-JP" alt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=−1</m:t>
                                </m:r>
                              </m:sub>
                              <m:sup>
                                <m:r>
                                  <a:rPr kumimoji="1" lang="ja-JP" alt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kumimoji="1" lang="ja-JP" alt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ja-JP" alt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kumimoji="1" lang="en-US" altLang="ja-JP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kumimoji="1" lang="ja-JP" alt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kumimoji="1" lang="ja-JP" alt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kumimoji="1" lang="ja-JP" alt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kumimoji="1" lang="ja-JP" alt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</m:d>
                              </m:e>
                            </m:nary>
                          </m:e>
                        </m:nary>
                        <m:r>
                          <a:rPr kumimoji="1" lang="ja-JP" altLang="en-US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kumimoji="1" lang="ja-JP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  <m:d>
                          <m:dPr>
                            <m:ctrlPr>
                              <a:rPr kumimoji="1" lang="ja-JP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ja-JP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kumimoji="1" lang="ja-JP" altLang="en-US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kumimoji="1" lang="ja-JP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kumimoji="1" lang="ja-JP" altLang="en-US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kumimoji="1" lang="en-US" altLang="ja-JP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kumimoji="1" lang="ja-JP" altLang="en-US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kumimoji="1" lang="ja-JP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kumimoji="1" lang="en-US" altLang="ja-JP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kumimoji="1" lang="en-US" altLang="ja-JP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</m:d>
                      </m:oMath>
                    </m:oMathPara>
                  </a14:m>
                  <a:endParaRPr kumimoji="1" lang="ja-JP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0" name="テキスト ボックス 29">
                  <a:extLst>
                    <a:ext uri="{FF2B5EF4-FFF2-40B4-BE49-F238E27FC236}">
                      <a16:creationId xmlns:a16="http://schemas.microsoft.com/office/drawing/2014/main" id="{92CC1DDE-B8DA-4E8B-9D12-D7B689C788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99166" y="5085411"/>
                  <a:ext cx="4103688" cy="77816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テキスト ボックス 7">
                <a:extLst>
                  <a:ext uri="{FF2B5EF4-FFF2-40B4-BE49-F238E27FC236}">
                    <a16:creationId xmlns:a16="http://schemas.microsoft.com/office/drawing/2014/main" id="{56E03204-193D-49B4-8ACA-3F6F6558E090}"/>
                  </a:ext>
                </a:extLst>
              </p:cNvPr>
              <p:cNvSpPr txBox="1"/>
              <p:nvPr/>
            </p:nvSpPr>
            <p:spPr>
              <a:xfrm>
                <a:off x="1544711" y="5686835"/>
                <a:ext cx="2696123" cy="730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ja-JP" alt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ja-JP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ja-JP" alt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kumimoji="1" lang="ja-JP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ja-JP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kumimoji="1" lang="ja-JP" alt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ja-JP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</m:d>
                      <m:r>
                        <a:rPr kumimoji="1" lang="ja-JP" altLang="en-US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kumimoji="1" lang="ja-JP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ja-JP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kumimoji="1" lang="ja-JP" altLang="en-US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kumimoji="1" lang="ja-JP" altLang="en-US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</m:e>
                              <m:e>
                                <m:r>
                                  <a:rPr kumimoji="1" lang="ja-JP" altLang="en-US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ja-JP" altLang="en-US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kumimoji="1" lang="ja-JP" altLang="en-US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kumimoji="1" lang="ja-JP" altLang="en-US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ja-JP" altLang="en-US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kumimoji="1" lang="ja-JP" altLang="en-US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kumimoji="1" lang="ja-JP" altLang="en-US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ja-JP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テキスト ボックス 7">
                <a:extLst>
                  <a:ext uri="{FF2B5EF4-FFF2-40B4-BE49-F238E27FC236}">
                    <a16:creationId xmlns:a16="http://schemas.microsoft.com/office/drawing/2014/main" id="{56E03204-193D-49B4-8ACA-3F6F6558E0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4711" y="5686835"/>
                <a:ext cx="2696123" cy="73077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テキスト ボックス 30">
                <a:extLst>
                  <a:ext uri="{FF2B5EF4-FFF2-40B4-BE49-F238E27FC236}">
                    <a16:creationId xmlns:a16="http://schemas.microsoft.com/office/drawing/2014/main" id="{312559F5-6008-422E-AFA2-30696FCD0ECE}"/>
                  </a:ext>
                </a:extLst>
              </p:cNvPr>
              <p:cNvSpPr txBox="1"/>
              <p:nvPr/>
            </p:nvSpPr>
            <p:spPr>
              <a:xfrm>
                <a:off x="4903168" y="5684909"/>
                <a:ext cx="2355196" cy="7325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ja-JP" alt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ja-JP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ja-JP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kumimoji="1" lang="ja-JP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ja-JP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kumimoji="1" lang="ja-JP" alt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ja-JP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</m:d>
                      <m:r>
                        <a:rPr kumimoji="1" lang="ja-JP" altLang="en-US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kumimoji="1" lang="ja-JP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ja-JP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kumimoji="1" lang="ja-JP" altLang="en-US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kumimoji="1" lang="en-US" altLang="ja-JP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kumimoji="1" lang="ja-JP" altLang="en-US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ja-JP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</m:e>
                              <m:e>
                                <m:r>
                                  <a:rPr kumimoji="1" lang="ja-JP" altLang="en-US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kumimoji="1" lang="en-US" altLang="ja-JP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ja-JP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kumimoji="1" lang="ja-JP" altLang="en-US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kumimoji="1" lang="en-US" altLang="ja-JP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kumimoji="1" lang="ja-JP" altLang="en-US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ja-JP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" name="テキスト ボックス 30">
                <a:extLst>
                  <a:ext uri="{FF2B5EF4-FFF2-40B4-BE49-F238E27FC236}">
                    <a16:creationId xmlns:a16="http://schemas.microsoft.com/office/drawing/2014/main" id="{312559F5-6008-422E-AFA2-30696FCD0E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3168" y="5684909"/>
                <a:ext cx="2355196" cy="73257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965228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図 12">
            <a:extLst>
              <a:ext uri="{FF2B5EF4-FFF2-40B4-BE49-F238E27FC236}">
                <a16:creationId xmlns:a16="http://schemas.microsoft.com/office/drawing/2014/main" id="{D0199890-AEBB-49AC-8F7C-9EA14122171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0"/>
                    </a14:imgEffect>
                    <a14:imgEffect>
                      <a14:saturation sa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486" t="44495" r="50123" b="53372"/>
          <a:stretch/>
        </p:blipFill>
        <p:spPr>
          <a:xfrm>
            <a:off x="4041328" y="5783543"/>
            <a:ext cx="1260000" cy="612000"/>
          </a:xfrm>
          <a:prstGeom prst="rect">
            <a:avLst/>
          </a:prstGeom>
          <a:solidFill>
            <a:srgbClr val="2F528F"/>
          </a:solidFill>
          <a:ln w="12700">
            <a:solidFill>
              <a:schemeClr val="tx1"/>
            </a:solidFill>
          </a:ln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5C20250C-8329-4C86-B726-D55F679F5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dirty="0"/>
              <a:t>Derivation of spatial-temporal</a:t>
            </a:r>
            <a:r>
              <a:rPr lang="ja-JP" altLang="en-US" dirty="0"/>
              <a:t> </a:t>
            </a:r>
            <a:r>
              <a:rPr lang="en-US" altLang="ja-JP" dirty="0"/>
              <a:t>gradient</a:t>
            </a:r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874E959-FB89-40C2-B2F7-496FB2270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1F9C2-6641-4325-A1B0-8726CAAFC082}" type="slidenum">
              <a:rPr kumimoji="1" lang="ja-JP" altLang="en-US" smtClean="0"/>
              <a:pPr/>
              <a:t>28</a:t>
            </a:fld>
            <a:endParaRPr kumimoji="1" lang="ja-JP" altLang="en-US" dirty="0"/>
          </a:p>
        </p:txBody>
      </p:sp>
      <p:sp>
        <p:nvSpPr>
          <p:cNvPr id="6" name="コンテンツ プレースホルダー 2">
            <a:extLst>
              <a:ext uri="{FF2B5EF4-FFF2-40B4-BE49-F238E27FC236}">
                <a16:creationId xmlns:a16="http://schemas.microsoft.com/office/drawing/2014/main" id="{64FF2A4B-6004-44C1-8E19-1C218C6CC35A}"/>
              </a:ext>
            </a:extLst>
          </p:cNvPr>
          <p:cNvSpPr txBox="1">
            <a:spLocks/>
          </p:cNvSpPr>
          <p:nvPr/>
        </p:nvSpPr>
        <p:spPr>
          <a:xfrm>
            <a:off x="258791" y="805776"/>
            <a:ext cx="8626415" cy="5371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90000"/>
              <a:buFont typeface="Wingdings" panose="05000000000000000000" pitchFamily="2" charset="2"/>
              <a:buChar char="Ø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ü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F0"/>
              </a:buClr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b="1" dirty="0"/>
              <a:t>Spatial gradient</a:t>
            </a:r>
            <a:endParaRPr lang="en-US" altLang="ja-JP" sz="2800" b="1" dirty="0"/>
          </a:p>
          <a:p>
            <a:pPr marL="457200" lvl="1" indent="0">
              <a:buNone/>
            </a:pPr>
            <a:endParaRPr lang="en-US" altLang="ja-JP" dirty="0"/>
          </a:p>
          <a:p>
            <a:pPr marL="457200" lvl="1" indent="0">
              <a:buNone/>
            </a:pPr>
            <a:endParaRPr lang="en-US" altLang="ja-JP" dirty="0"/>
          </a:p>
          <a:p>
            <a:pPr lvl="1"/>
            <a:endParaRPr lang="en-US" altLang="ja-JP" dirty="0"/>
          </a:p>
          <a:p>
            <a:pPr lvl="1"/>
            <a:endParaRPr lang="en-US" altLang="ja-JP" dirty="0"/>
          </a:p>
          <a:p>
            <a:r>
              <a:rPr lang="en-US" altLang="ja-JP" b="1" dirty="0"/>
              <a:t>Temporal gradient</a:t>
            </a:r>
            <a:endParaRPr lang="en-US" altLang="ja-JP" dirty="0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9026BA7E-4FDA-440B-BD5A-C24946C47CF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491" t="38003" r="48755" b="59718"/>
          <a:stretch/>
        </p:blipFill>
        <p:spPr>
          <a:xfrm>
            <a:off x="4041328" y="4709878"/>
            <a:ext cx="1260000" cy="6120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CE190086-699C-4ED4-80BD-47AFA7BCFFE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581" t="44351" r="50028" b="53516"/>
          <a:stretch/>
        </p:blipFill>
        <p:spPr>
          <a:xfrm>
            <a:off x="1018887" y="5783543"/>
            <a:ext cx="1260000" cy="6120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94609882-FCC4-450A-A386-BA522EDAD5C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581" t="44381" r="50028" b="53486"/>
          <a:stretch/>
        </p:blipFill>
        <p:spPr>
          <a:xfrm>
            <a:off x="1018887" y="4712339"/>
            <a:ext cx="1260000" cy="6120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cxnSp>
        <p:nvCxnSpPr>
          <p:cNvPr id="16" name="直線矢印コネクタ 15">
            <a:extLst>
              <a:ext uri="{FF2B5EF4-FFF2-40B4-BE49-F238E27FC236}">
                <a16:creationId xmlns:a16="http://schemas.microsoft.com/office/drawing/2014/main" id="{832BFC79-265F-4BDA-940E-2D8385A8FEEF}"/>
              </a:ext>
            </a:extLst>
          </p:cNvPr>
          <p:cNvCxnSpPr>
            <a:cxnSpLocks/>
          </p:cNvCxnSpPr>
          <p:nvPr/>
        </p:nvCxnSpPr>
        <p:spPr bwMode="auto">
          <a:xfrm flipV="1">
            <a:off x="2278887" y="4920628"/>
            <a:ext cx="1762441" cy="2461"/>
          </a:xfrm>
          <a:prstGeom prst="straightConnector1">
            <a:avLst/>
          </a:prstGeom>
          <a:noFill/>
          <a:ln w="38100" cap="flat" cmpd="sng" algn="ctr">
            <a:solidFill>
              <a:srgbClr val="00B0F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3" name="直線矢印コネクタ 22">
            <a:extLst>
              <a:ext uri="{FF2B5EF4-FFF2-40B4-BE49-F238E27FC236}">
                <a16:creationId xmlns:a16="http://schemas.microsoft.com/office/drawing/2014/main" id="{634A32C0-25E0-4C01-A419-E01EB10E7DE9}"/>
              </a:ext>
            </a:extLst>
          </p:cNvPr>
          <p:cNvCxnSpPr>
            <a:cxnSpLocks/>
            <a:stCxn id="11" idx="3"/>
            <a:endCxn id="13" idx="1"/>
          </p:cNvCxnSpPr>
          <p:nvPr/>
        </p:nvCxnSpPr>
        <p:spPr bwMode="auto">
          <a:xfrm>
            <a:off x="2278887" y="6089543"/>
            <a:ext cx="1762441" cy="0"/>
          </a:xfrm>
          <a:prstGeom prst="straightConnector1">
            <a:avLst/>
          </a:prstGeom>
          <a:noFill/>
          <a:ln w="34925" cap="flat" cmpd="sng" algn="ctr">
            <a:solidFill>
              <a:srgbClr val="FFC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C73D67F3-D9CA-41ED-9A0C-D63AE334882C}"/>
              </a:ext>
            </a:extLst>
          </p:cNvPr>
          <p:cNvSpPr txBox="1"/>
          <p:nvPr/>
        </p:nvSpPr>
        <p:spPr>
          <a:xfrm>
            <a:off x="2358990" y="4587960"/>
            <a:ext cx="16211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b="1" dirty="0"/>
              <a:t>Spatial gradient</a:t>
            </a:r>
            <a:endParaRPr lang="en-US" altLang="ja-JP" sz="2400" b="1" dirty="0"/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0BF05582-4990-4FB6-B5B4-CE9204636997}"/>
              </a:ext>
            </a:extLst>
          </p:cNvPr>
          <p:cNvSpPr txBox="1"/>
          <p:nvPr/>
        </p:nvSpPr>
        <p:spPr>
          <a:xfrm>
            <a:off x="2288135" y="6090776"/>
            <a:ext cx="18500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b="1" dirty="0"/>
              <a:t>Temporal gradient</a:t>
            </a:r>
            <a:endParaRPr lang="en-US" altLang="ja-JP" sz="1600" dirty="0"/>
          </a:p>
          <a:p>
            <a:endParaRPr kumimoji="1" lang="ja-JP" altLang="en-US" sz="1600" b="1" dirty="0"/>
          </a:p>
        </p:txBody>
      </p:sp>
      <p:cxnSp>
        <p:nvCxnSpPr>
          <p:cNvPr id="29" name="コネクタ: カギ線 28">
            <a:extLst>
              <a:ext uri="{FF2B5EF4-FFF2-40B4-BE49-F238E27FC236}">
                <a16:creationId xmlns:a16="http://schemas.microsoft.com/office/drawing/2014/main" id="{CDCCB153-D96F-4F07-A7D4-97CDC905A554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2278887" y="5018339"/>
            <a:ext cx="383967" cy="1071202"/>
          </a:xfrm>
          <a:prstGeom prst="bentConnector2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矢印コネクタ 36">
            <a:extLst>
              <a:ext uri="{FF2B5EF4-FFF2-40B4-BE49-F238E27FC236}">
                <a16:creationId xmlns:a16="http://schemas.microsoft.com/office/drawing/2014/main" id="{084B5A34-BA0D-4368-90A3-C423AA4D525E}"/>
              </a:ext>
            </a:extLst>
          </p:cNvPr>
          <p:cNvCxnSpPr>
            <a:cxnSpLocks/>
          </p:cNvCxnSpPr>
          <p:nvPr/>
        </p:nvCxnSpPr>
        <p:spPr>
          <a:xfrm>
            <a:off x="1183100" y="5321878"/>
            <a:ext cx="0" cy="459204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F004CEFD-1253-4851-9A3E-608C77A73C1F}"/>
              </a:ext>
            </a:extLst>
          </p:cNvPr>
          <p:cNvSpPr txBox="1"/>
          <p:nvPr/>
        </p:nvSpPr>
        <p:spPr>
          <a:xfrm>
            <a:off x="33701" y="5212022"/>
            <a:ext cx="11388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600" b="1" dirty="0"/>
              <a:t>Change </a:t>
            </a:r>
          </a:p>
          <a:p>
            <a:r>
              <a:rPr kumimoji="1" lang="en-US" altLang="ja-JP" sz="1600" b="1" dirty="0"/>
              <a:t>luminance</a:t>
            </a:r>
            <a:endParaRPr kumimoji="1" lang="ja-JP" altLang="en-US" sz="1600" b="1" dirty="0"/>
          </a:p>
        </p:txBody>
      </p:sp>
      <p:pic>
        <p:nvPicPr>
          <p:cNvPr id="45" name="図 44">
            <a:extLst>
              <a:ext uri="{FF2B5EF4-FFF2-40B4-BE49-F238E27FC236}">
                <a16:creationId xmlns:a16="http://schemas.microsoft.com/office/drawing/2014/main" id="{E54F6F6C-9301-4290-BE8E-DEFFA0D0D00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65" t="9383" r="27086" b="69558"/>
          <a:stretch/>
        </p:blipFill>
        <p:spPr>
          <a:xfrm>
            <a:off x="4504522" y="1152637"/>
            <a:ext cx="3169948" cy="1353309"/>
          </a:xfrm>
          <a:prstGeom prst="rect">
            <a:avLst/>
          </a:prstGeom>
        </p:spPr>
      </p:pic>
      <p:pic>
        <p:nvPicPr>
          <p:cNvPr id="46" name="図 45">
            <a:extLst>
              <a:ext uri="{FF2B5EF4-FFF2-40B4-BE49-F238E27FC236}">
                <a16:creationId xmlns:a16="http://schemas.microsoft.com/office/drawing/2014/main" id="{55530623-31AF-4CBF-8427-98CEB296344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4" t="70500" r="47377"/>
          <a:stretch/>
        </p:blipFill>
        <p:spPr>
          <a:xfrm>
            <a:off x="5974418" y="4603685"/>
            <a:ext cx="2224364" cy="18014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2D16CB13-68DD-4DB0-83C8-530B77CE1F1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8" t="38582" r="22518" b="40238"/>
          <a:stretch/>
        </p:blipFill>
        <p:spPr>
          <a:xfrm>
            <a:off x="4306960" y="2967336"/>
            <a:ext cx="3572848" cy="1350848"/>
          </a:xfrm>
          <a:prstGeom prst="rect">
            <a:avLst/>
          </a:prstGeom>
        </p:spPr>
      </p:pic>
      <p:pic>
        <p:nvPicPr>
          <p:cNvPr id="20" name="図 19">
            <a:extLst>
              <a:ext uri="{FF2B5EF4-FFF2-40B4-BE49-F238E27FC236}">
                <a16:creationId xmlns:a16="http://schemas.microsoft.com/office/drawing/2014/main" id="{2DA49354-B285-4FD2-9532-6ABF0F99E23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8" t="3585" r="22518" b="89904"/>
          <a:stretch/>
        </p:blipFill>
        <p:spPr>
          <a:xfrm>
            <a:off x="678502" y="1416060"/>
            <a:ext cx="3564000" cy="414248"/>
          </a:xfrm>
          <a:prstGeom prst="rect">
            <a:avLst/>
          </a:prstGeom>
        </p:spPr>
      </p:pic>
      <p:pic>
        <p:nvPicPr>
          <p:cNvPr id="21" name="図 20">
            <a:extLst>
              <a:ext uri="{FF2B5EF4-FFF2-40B4-BE49-F238E27FC236}">
                <a16:creationId xmlns:a16="http://schemas.microsoft.com/office/drawing/2014/main" id="{EEE1B1F4-3131-49D5-BD8E-ED7F4B2C22C9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8" t="32905" r="22518" b="61907"/>
          <a:stretch/>
        </p:blipFill>
        <p:spPr>
          <a:xfrm>
            <a:off x="660502" y="3257348"/>
            <a:ext cx="3600000" cy="333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9439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5062121-72B2-4443-9B0C-88ED33C225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In t=n, </a:t>
            </a:r>
            <a:r>
              <a:rPr lang="en-US" altLang="ja-JP" dirty="0"/>
              <a:t>Derivation of spatial-temporal</a:t>
            </a:r>
            <a:r>
              <a:rPr lang="ja-JP" altLang="en-US" dirty="0"/>
              <a:t> </a:t>
            </a:r>
            <a:r>
              <a:rPr lang="en-US" altLang="ja-JP" dirty="0"/>
              <a:t>gradient</a:t>
            </a:r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pic>
        <p:nvPicPr>
          <p:cNvPr id="17" name="コンテンツ プレースホルダー 16">
            <a:extLst>
              <a:ext uri="{FF2B5EF4-FFF2-40B4-BE49-F238E27FC236}">
                <a16:creationId xmlns:a16="http://schemas.microsoft.com/office/drawing/2014/main" id="{07348522-3D4B-440B-8D6F-29E52EFCA8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7394" y="4687352"/>
            <a:ext cx="1800000" cy="1800000"/>
          </a:xfrm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26A96E0A-30CC-48E4-ADB9-3BDF08106E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1F9C2-6641-4325-A1B0-8726CAAFC082}" type="slidenum">
              <a:rPr kumimoji="1" lang="ja-JP" altLang="en-US" smtClean="0"/>
              <a:pPr/>
              <a:t>29</a:t>
            </a:fld>
            <a:endParaRPr kumimoji="1" lang="ja-JP" altLang="en-US" dirty="0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1976DC35-FD08-4F8B-84DF-DCC04044CC8C}"/>
              </a:ext>
            </a:extLst>
          </p:cNvPr>
          <p:cNvSpPr txBox="1"/>
          <p:nvPr/>
        </p:nvSpPr>
        <p:spPr>
          <a:xfrm>
            <a:off x="520700" y="1505721"/>
            <a:ext cx="9281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dirty="0"/>
              <a:t>t=n-1</a:t>
            </a:r>
            <a:endParaRPr kumimoji="1" lang="ja-JP" altLang="en-US" sz="2400" dirty="0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98BF1EDE-1B25-4038-8898-D93F54F47DB3}"/>
              </a:ext>
            </a:extLst>
          </p:cNvPr>
          <p:cNvSpPr txBox="1"/>
          <p:nvPr/>
        </p:nvSpPr>
        <p:spPr>
          <a:xfrm>
            <a:off x="520700" y="3452446"/>
            <a:ext cx="9281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dirty="0"/>
              <a:t>t=n</a:t>
            </a:r>
            <a:endParaRPr kumimoji="1" lang="ja-JP" altLang="en-US" sz="2400" dirty="0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8D10A2FA-9DA2-4731-9987-B5FD4CA82B6C}"/>
              </a:ext>
            </a:extLst>
          </p:cNvPr>
          <p:cNvSpPr txBox="1"/>
          <p:nvPr/>
        </p:nvSpPr>
        <p:spPr>
          <a:xfrm>
            <a:off x="520700" y="5392739"/>
            <a:ext cx="9281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dirty="0"/>
              <a:t>t=n+1</a:t>
            </a:r>
            <a:endParaRPr kumimoji="1" lang="ja-JP" altLang="en-US" sz="2400" dirty="0"/>
          </a:p>
        </p:txBody>
      </p:sp>
      <p:cxnSp>
        <p:nvCxnSpPr>
          <p:cNvPr id="21" name="直線コネクタ 20">
            <a:extLst>
              <a:ext uri="{FF2B5EF4-FFF2-40B4-BE49-F238E27FC236}">
                <a16:creationId xmlns:a16="http://schemas.microsoft.com/office/drawing/2014/main" id="{FE140F2A-53D3-4A0C-8FE7-885D957B72D3}"/>
              </a:ext>
            </a:extLst>
          </p:cNvPr>
          <p:cNvCxnSpPr>
            <a:cxnSpLocks/>
            <a:stCxn id="29" idx="3"/>
            <a:endCxn id="26" idx="1"/>
          </p:cNvCxnSpPr>
          <p:nvPr/>
        </p:nvCxnSpPr>
        <p:spPr>
          <a:xfrm flipV="1">
            <a:off x="3268668" y="1768620"/>
            <a:ext cx="1698726" cy="1875223"/>
          </a:xfrm>
          <a:prstGeom prst="line">
            <a:avLst/>
          </a:prstGeom>
          <a:ln w="31750">
            <a:solidFill>
              <a:srgbClr val="00B0F0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714982E1-7D70-48B1-9023-3A543FED4C24}"/>
              </a:ext>
            </a:extLst>
          </p:cNvPr>
          <p:cNvSpPr txBox="1"/>
          <p:nvPr/>
        </p:nvSpPr>
        <p:spPr>
          <a:xfrm>
            <a:off x="6896100" y="1445454"/>
            <a:ext cx="1012976" cy="646331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b="1" dirty="0"/>
              <a:t>Spatial gradient</a:t>
            </a:r>
            <a:endParaRPr kumimoji="1" lang="ja-JP" altLang="en-US" b="1" dirty="0"/>
          </a:p>
        </p:txBody>
      </p:sp>
      <p:cxnSp>
        <p:nvCxnSpPr>
          <p:cNvPr id="23" name="直線コネクタ 22">
            <a:extLst>
              <a:ext uri="{FF2B5EF4-FFF2-40B4-BE49-F238E27FC236}">
                <a16:creationId xmlns:a16="http://schemas.microsoft.com/office/drawing/2014/main" id="{3A826768-55DE-4112-818E-F2A6A1255D43}"/>
              </a:ext>
            </a:extLst>
          </p:cNvPr>
          <p:cNvCxnSpPr>
            <a:cxnSpLocks/>
            <a:stCxn id="30" idx="3"/>
            <a:endCxn id="27" idx="1"/>
          </p:cNvCxnSpPr>
          <p:nvPr/>
        </p:nvCxnSpPr>
        <p:spPr>
          <a:xfrm flipV="1">
            <a:off x="3251111" y="3643843"/>
            <a:ext cx="1716283" cy="1943509"/>
          </a:xfrm>
          <a:prstGeom prst="line">
            <a:avLst/>
          </a:prstGeom>
          <a:ln w="31750">
            <a:solidFill>
              <a:srgbClr val="FFC000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コネクタ 23">
            <a:extLst>
              <a:ext uri="{FF2B5EF4-FFF2-40B4-BE49-F238E27FC236}">
                <a16:creationId xmlns:a16="http://schemas.microsoft.com/office/drawing/2014/main" id="{A464A9A7-39A0-4F87-A800-B3180F35F839}"/>
              </a:ext>
            </a:extLst>
          </p:cNvPr>
          <p:cNvCxnSpPr>
            <a:cxnSpLocks/>
            <a:stCxn id="28" idx="3"/>
            <a:endCxn id="27" idx="1"/>
          </p:cNvCxnSpPr>
          <p:nvPr/>
        </p:nvCxnSpPr>
        <p:spPr>
          <a:xfrm>
            <a:off x="3268668" y="1768620"/>
            <a:ext cx="1698726" cy="1875223"/>
          </a:xfrm>
          <a:prstGeom prst="line">
            <a:avLst/>
          </a:prstGeom>
          <a:ln w="31750">
            <a:solidFill>
              <a:srgbClr val="FFC000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41DBC762-B2D0-46AC-8F93-441A16B61D4B}"/>
              </a:ext>
            </a:extLst>
          </p:cNvPr>
          <p:cNvSpPr txBox="1"/>
          <p:nvPr/>
        </p:nvSpPr>
        <p:spPr>
          <a:xfrm>
            <a:off x="6890852" y="3354820"/>
            <a:ext cx="1187959" cy="646331"/>
          </a:xfrm>
          <a:prstGeom prst="rect">
            <a:avLst/>
          </a:prstGeom>
          <a:noFill/>
          <a:ln w="28575">
            <a:solidFill>
              <a:srgbClr val="FFC41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b="1" dirty="0"/>
              <a:t>Temporal gradient</a:t>
            </a:r>
            <a:endParaRPr kumimoji="1" lang="ja-JP" altLang="en-US" b="1" dirty="0"/>
          </a:p>
        </p:txBody>
      </p:sp>
      <p:pic>
        <p:nvPicPr>
          <p:cNvPr id="26" name="図 25">
            <a:extLst>
              <a:ext uri="{FF2B5EF4-FFF2-40B4-BE49-F238E27FC236}">
                <a16:creationId xmlns:a16="http://schemas.microsoft.com/office/drawing/2014/main" id="{FE92F568-D061-415C-8612-5EF2588F37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7394" y="868620"/>
            <a:ext cx="1800000" cy="180000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27" name="図 26">
            <a:extLst>
              <a:ext uri="{FF2B5EF4-FFF2-40B4-BE49-F238E27FC236}">
                <a16:creationId xmlns:a16="http://schemas.microsoft.com/office/drawing/2014/main" id="{CE864A10-CF72-47BB-8EDE-64D0C9DEE9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7394" y="2743843"/>
            <a:ext cx="1800000" cy="180000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28" name="図 27">
            <a:extLst>
              <a:ext uri="{FF2B5EF4-FFF2-40B4-BE49-F238E27FC236}">
                <a16:creationId xmlns:a16="http://schemas.microsoft.com/office/drawing/2014/main" id="{12999DA0-1449-4D36-A8CF-7C1AF95F716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8668" y="868620"/>
            <a:ext cx="1800000" cy="180000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29" name="図 28">
            <a:extLst>
              <a:ext uri="{FF2B5EF4-FFF2-40B4-BE49-F238E27FC236}">
                <a16:creationId xmlns:a16="http://schemas.microsoft.com/office/drawing/2014/main" id="{FF57E9E3-AB1E-4943-B482-2AF353EA07F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8668" y="2743843"/>
            <a:ext cx="1800000" cy="180000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30" name="図 29">
            <a:extLst>
              <a:ext uri="{FF2B5EF4-FFF2-40B4-BE49-F238E27FC236}">
                <a16:creationId xmlns:a16="http://schemas.microsoft.com/office/drawing/2014/main" id="{55F14C61-DE32-4996-AE12-E82C9E57AA2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111" y="4687352"/>
            <a:ext cx="1800000" cy="180000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cxnSp>
        <p:nvCxnSpPr>
          <p:cNvPr id="31" name="直線コネクタ 30">
            <a:extLst>
              <a:ext uri="{FF2B5EF4-FFF2-40B4-BE49-F238E27FC236}">
                <a16:creationId xmlns:a16="http://schemas.microsoft.com/office/drawing/2014/main" id="{124FE8A2-F2C1-42A0-95E8-AC0B41ED6F1F}"/>
              </a:ext>
            </a:extLst>
          </p:cNvPr>
          <p:cNvCxnSpPr>
            <a:cxnSpLocks/>
            <a:stCxn id="28" idx="3"/>
            <a:endCxn id="17" idx="1"/>
          </p:cNvCxnSpPr>
          <p:nvPr/>
        </p:nvCxnSpPr>
        <p:spPr>
          <a:xfrm>
            <a:off x="3268668" y="1768620"/>
            <a:ext cx="1698726" cy="3818732"/>
          </a:xfrm>
          <a:prstGeom prst="line">
            <a:avLst/>
          </a:prstGeom>
          <a:ln w="31750">
            <a:solidFill>
              <a:srgbClr val="00B050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コネクタ 31">
            <a:extLst>
              <a:ext uri="{FF2B5EF4-FFF2-40B4-BE49-F238E27FC236}">
                <a16:creationId xmlns:a16="http://schemas.microsoft.com/office/drawing/2014/main" id="{05EA4EF2-A350-49F0-AB79-34F519409B35}"/>
              </a:ext>
            </a:extLst>
          </p:cNvPr>
          <p:cNvCxnSpPr>
            <a:cxnSpLocks/>
            <a:stCxn id="30" idx="3"/>
            <a:endCxn id="17" idx="1"/>
          </p:cNvCxnSpPr>
          <p:nvPr/>
        </p:nvCxnSpPr>
        <p:spPr>
          <a:xfrm>
            <a:off x="3251111" y="5587352"/>
            <a:ext cx="1716283" cy="0"/>
          </a:xfrm>
          <a:prstGeom prst="line">
            <a:avLst/>
          </a:prstGeom>
          <a:ln w="31750">
            <a:solidFill>
              <a:srgbClr val="00B050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FF710053-93FE-4BC4-A174-F59BF86647F4}"/>
              </a:ext>
            </a:extLst>
          </p:cNvPr>
          <p:cNvSpPr txBox="1"/>
          <p:nvPr/>
        </p:nvSpPr>
        <p:spPr>
          <a:xfrm>
            <a:off x="6896100" y="5125687"/>
            <a:ext cx="1917700" cy="923330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b="1" dirty="0"/>
              <a:t>Temporal gradient</a:t>
            </a:r>
          </a:p>
          <a:p>
            <a:r>
              <a:rPr kumimoji="1" lang="en-US" altLang="ja-JP" b="1" dirty="0"/>
              <a:t> with  correcting </a:t>
            </a:r>
          </a:p>
          <a:p>
            <a:r>
              <a:rPr kumimoji="1" lang="en-US" altLang="ja-JP" b="1" dirty="0"/>
              <a:t>LED position</a:t>
            </a:r>
            <a:endParaRPr kumimoji="1" lang="ja-JP" altLang="en-US" b="1" dirty="0"/>
          </a:p>
        </p:txBody>
      </p:sp>
    </p:spTree>
    <p:extLst>
      <p:ext uri="{BB962C8B-B14F-4D97-AF65-F5344CB8AC3E}">
        <p14:creationId xmlns:p14="http://schemas.microsoft.com/office/powerpoint/2010/main" val="11303729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ECBA47D-4A40-4A43-A631-68F2CB1D5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Contents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F28BD6B-1A67-4B24-BB55-E7E6C21691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Clr>
                <a:schemeClr val="tx1"/>
              </a:buClr>
              <a:buFont typeface="+mj-lt"/>
              <a:buAutoNum type="arabicPeriod"/>
            </a:pPr>
            <a:r>
              <a:rPr kumimoji="1" lang="en-US" altLang="ja-JP" sz="3600" dirty="0"/>
              <a:t>Reaserch background</a:t>
            </a:r>
          </a:p>
          <a:p>
            <a:pPr marL="457200" indent="-457200">
              <a:buClr>
                <a:schemeClr val="bg1">
                  <a:lumMod val="50000"/>
                </a:schemeClr>
              </a:buClr>
              <a:buFont typeface="+mj-lt"/>
              <a:buAutoNum type="arabicPeriod"/>
            </a:pPr>
            <a:r>
              <a:rPr kumimoji="1" lang="en-US" altLang="ja-JP" sz="3600" dirty="0">
                <a:solidFill>
                  <a:schemeClr val="bg1">
                    <a:lumMod val="50000"/>
                  </a:schemeClr>
                </a:solidFill>
              </a:rPr>
              <a:t>System model of VLC and               Algorithm for LED acquisition</a:t>
            </a:r>
          </a:p>
          <a:p>
            <a:pPr marL="457200" indent="-457200">
              <a:buClr>
                <a:schemeClr val="bg1">
                  <a:lumMod val="50000"/>
                </a:schemeClr>
              </a:buClr>
              <a:buFont typeface="+mj-lt"/>
              <a:buAutoNum type="arabicPeriod"/>
            </a:pPr>
            <a:r>
              <a:rPr kumimoji="1" lang="en-US" altLang="ja-JP" sz="3600" dirty="0">
                <a:solidFill>
                  <a:schemeClr val="bg1">
                    <a:lumMod val="50000"/>
                  </a:schemeClr>
                </a:solidFill>
              </a:rPr>
              <a:t>Result of Experiment</a:t>
            </a:r>
          </a:p>
          <a:p>
            <a:pPr marL="457200" indent="-457200">
              <a:buClr>
                <a:schemeClr val="bg1">
                  <a:lumMod val="50000"/>
                </a:schemeClr>
              </a:buClr>
              <a:buFont typeface="+mj-lt"/>
              <a:buAutoNum type="arabicPeriod"/>
            </a:pPr>
            <a:r>
              <a:rPr kumimoji="1" lang="en-US" altLang="ja-JP" sz="3600" dirty="0">
                <a:solidFill>
                  <a:schemeClr val="bg1">
                    <a:lumMod val="50000"/>
                  </a:schemeClr>
                </a:solidFill>
              </a:rPr>
              <a:t>Conclusion </a:t>
            </a:r>
          </a:p>
          <a:p>
            <a:pPr marL="457200" indent="-457200">
              <a:buClr>
                <a:schemeClr val="tx1"/>
              </a:buClr>
              <a:buFont typeface="+mj-lt"/>
              <a:buAutoNum type="arabicPeriod"/>
            </a:pPr>
            <a:endParaRPr kumimoji="1" lang="en-US" altLang="ja-JP" sz="3600" dirty="0"/>
          </a:p>
        </p:txBody>
      </p:sp>
    </p:spTree>
    <p:extLst>
      <p:ext uri="{BB962C8B-B14F-4D97-AF65-F5344CB8AC3E}">
        <p14:creationId xmlns:p14="http://schemas.microsoft.com/office/powerpoint/2010/main" val="31823142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6CD5130-73C8-4644-B487-3C06410225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Plots of Spatial-temporal gradient</a:t>
            </a:r>
            <a:endParaRPr kumimoji="1" lang="ja-JP" altLang="en-US" dirty="0"/>
          </a:p>
        </p:txBody>
      </p:sp>
      <p:sp>
        <p:nvSpPr>
          <p:cNvPr id="25" name="コンテンツ プレースホルダー 24">
            <a:extLst>
              <a:ext uri="{FF2B5EF4-FFF2-40B4-BE49-F238E27FC236}">
                <a16:creationId xmlns:a16="http://schemas.microsoft.com/office/drawing/2014/main" id="{FFF74CEA-3355-47C6-88DE-76B8778C29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Many points of LED and not LED overlap because </a:t>
            </a:r>
            <a:r>
              <a:rPr kumimoji="1" lang="en-US" altLang="ja-JP" dirty="0"/>
              <a:t>Distance from LED is very close and LED array’s area include Not LED.</a:t>
            </a:r>
            <a:endParaRPr kumimoji="1" lang="ja-JP" altLang="en-US" sz="2800" dirty="0"/>
          </a:p>
          <a:p>
            <a:endParaRPr lang="ja-JP" altLang="en-US" dirty="0"/>
          </a:p>
        </p:txBody>
      </p:sp>
      <p:pic>
        <p:nvPicPr>
          <p:cNvPr id="20" name="図 19">
            <a:extLst>
              <a:ext uri="{FF2B5EF4-FFF2-40B4-BE49-F238E27FC236}">
                <a16:creationId xmlns:a16="http://schemas.microsoft.com/office/drawing/2014/main" id="{316AD529-EFF2-4FE0-8434-ACEDD07221C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97" r="7464"/>
          <a:stretch/>
        </p:blipFill>
        <p:spPr>
          <a:xfrm>
            <a:off x="0" y="2732049"/>
            <a:ext cx="3055240" cy="3739234"/>
          </a:xfrm>
          <a:prstGeom prst="rect">
            <a:avLst/>
          </a:prstGeom>
        </p:spPr>
      </p:pic>
      <p:pic>
        <p:nvPicPr>
          <p:cNvPr id="22" name="図 21">
            <a:extLst>
              <a:ext uri="{FF2B5EF4-FFF2-40B4-BE49-F238E27FC236}">
                <a16:creationId xmlns:a16="http://schemas.microsoft.com/office/drawing/2014/main" id="{4DC666BF-98B9-42BB-81A6-6575F7FB357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97" r="7464"/>
          <a:stretch/>
        </p:blipFill>
        <p:spPr>
          <a:xfrm>
            <a:off x="3044654" y="2732048"/>
            <a:ext cx="3055240" cy="3739235"/>
          </a:xfrm>
          <a:prstGeom prst="rect">
            <a:avLst/>
          </a:prstGeom>
        </p:spPr>
      </p:pic>
      <p:pic>
        <p:nvPicPr>
          <p:cNvPr id="24" name="図 23">
            <a:extLst>
              <a:ext uri="{FF2B5EF4-FFF2-40B4-BE49-F238E27FC236}">
                <a16:creationId xmlns:a16="http://schemas.microsoft.com/office/drawing/2014/main" id="{C17C0A37-7197-49C3-9183-199BD9D2A61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97" r="7800"/>
          <a:stretch/>
        </p:blipFill>
        <p:spPr>
          <a:xfrm>
            <a:off x="6099894" y="2732048"/>
            <a:ext cx="3044106" cy="3739236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0C037CBC-1126-4723-BD9E-01A68C4F381F}"/>
              </a:ext>
            </a:extLst>
          </p:cNvPr>
          <p:cNvSpPr/>
          <p:nvPr/>
        </p:nvSpPr>
        <p:spPr>
          <a:xfrm>
            <a:off x="615441" y="2361346"/>
            <a:ext cx="1824358" cy="3316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Cross array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28CBFC2E-9F56-4CBB-9513-883FB7E27304}"/>
              </a:ext>
            </a:extLst>
          </p:cNvPr>
          <p:cNvSpPr/>
          <p:nvPr/>
        </p:nvSpPr>
        <p:spPr>
          <a:xfrm>
            <a:off x="3659821" y="2357842"/>
            <a:ext cx="1824358" cy="3316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Horizontal array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C38B7397-B2D7-4A5A-B332-25F0D335336C}"/>
              </a:ext>
            </a:extLst>
          </p:cNvPr>
          <p:cNvSpPr/>
          <p:nvPr/>
        </p:nvSpPr>
        <p:spPr>
          <a:xfrm>
            <a:off x="6709768" y="2364066"/>
            <a:ext cx="1824358" cy="3316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Vertical array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95522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C63B4758-1E23-4096-B662-1E37A444AB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0086" y="4086054"/>
            <a:ext cx="3650512" cy="139050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cxnSp>
        <p:nvCxnSpPr>
          <p:cNvPr id="4" name="直線矢印コネクタ 3">
            <a:extLst>
              <a:ext uri="{FF2B5EF4-FFF2-40B4-BE49-F238E27FC236}">
                <a16:creationId xmlns:a16="http://schemas.microsoft.com/office/drawing/2014/main" id="{09AE12AF-ED84-4CD2-83AF-EFCCB10C670A}"/>
              </a:ext>
            </a:extLst>
          </p:cNvPr>
          <p:cNvCxnSpPr>
            <a:cxnSpLocks/>
          </p:cNvCxnSpPr>
          <p:nvPr/>
        </p:nvCxnSpPr>
        <p:spPr>
          <a:xfrm flipV="1">
            <a:off x="4654565" y="3668455"/>
            <a:ext cx="0" cy="1846868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線矢印コネクタ 4">
            <a:extLst>
              <a:ext uri="{FF2B5EF4-FFF2-40B4-BE49-F238E27FC236}">
                <a16:creationId xmlns:a16="http://schemas.microsoft.com/office/drawing/2014/main" id="{32697DB0-2F9F-4270-9ADF-92511BE522C2}"/>
              </a:ext>
            </a:extLst>
          </p:cNvPr>
          <p:cNvCxnSpPr>
            <a:cxnSpLocks/>
          </p:cNvCxnSpPr>
          <p:nvPr/>
        </p:nvCxnSpPr>
        <p:spPr>
          <a:xfrm>
            <a:off x="4654752" y="5504689"/>
            <a:ext cx="4051007" cy="1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1F96BC6D-105E-4810-9A6D-8C5BBEB6619E}"/>
              </a:ext>
            </a:extLst>
          </p:cNvPr>
          <p:cNvSpPr txBox="1"/>
          <p:nvPr/>
        </p:nvSpPr>
        <p:spPr>
          <a:xfrm>
            <a:off x="8012302" y="5568060"/>
            <a:ext cx="932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x [pixel]</a:t>
            </a:r>
            <a:endParaRPr kumimoji="1" lang="ja-JP" altLang="en-US" dirty="0"/>
          </a:p>
        </p:txBody>
      </p:sp>
      <p:sp>
        <p:nvSpPr>
          <p:cNvPr id="7" name="平行四辺形 6">
            <a:extLst>
              <a:ext uri="{FF2B5EF4-FFF2-40B4-BE49-F238E27FC236}">
                <a16:creationId xmlns:a16="http://schemas.microsoft.com/office/drawing/2014/main" id="{494D7349-A403-4523-9D42-67ABAB731830}"/>
              </a:ext>
            </a:extLst>
          </p:cNvPr>
          <p:cNvSpPr/>
          <p:nvPr/>
        </p:nvSpPr>
        <p:spPr>
          <a:xfrm>
            <a:off x="4626430" y="4067408"/>
            <a:ext cx="3837865" cy="1404244"/>
          </a:xfrm>
          <a:prstGeom prst="parallelogram">
            <a:avLst>
              <a:gd name="adj" fmla="val 134919"/>
            </a:avLst>
          </a:prstGeom>
          <a:noFill/>
          <a:ln w="254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8FCC9EB0-FD15-43E6-B194-DFCBECB609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639" y="2773489"/>
            <a:ext cx="4057463" cy="3169035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88185894-DC52-47BF-9D79-5CCDFF3AFE63}"/>
              </a:ext>
            </a:extLst>
          </p:cNvPr>
          <p:cNvSpPr txBox="1"/>
          <p:nvPr/>
        </p:nvSpPr>
        <p:spPr>
          <a:xfrm>
            <a:off x="4367786" y="3278355"/>
            <a:ext cx="1257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t [frame]</a:t>
            </a:r>
            <a:endParaRPr kumimoji="1" lang="ja-JP" altLang="en-US" dirty="0"/>
          </a:p>
        </p:txBody>
      </p:sp>
      <p:sp>
        <p:nvSpPr>
          <p:cNvPr id="10" name="Text Box 270">
            <a:extLst>
              <a:ext uri="{FF2B5EF4-FFF2-40B4-BE49-F238E27FC236}">
                <a16:creationId xmlns:a16="http://schemas.microsoft.com/office/drawing/2014/main" id="{F1ED15D9-75B3-41B7-800E-59A13EF8F6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5502" y="630529"/>
            <a:ext cx="3794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/>
            <a:r>
              <a:rPr kumimoji="0" lang="en-US" altLang="ja-JP" sz="2400" dirty="0">
                <a:latin typeface="Arial" panose="020B0604020202020204" pitchFamily="34" charset="0"/>
                <a:sym typeface="Georgia" panose="02040502050405020303" pitchFamily="18" charset="0"/>
              </a:rPr>
              <a:t>y</a:t>
            </a:r>
            <a:endParaRPr kumimoji="0" lang="en-US" altLang="ja-JP" sz="2400" dirty="0">
              <a:latin typeface="Arial" panose="020B0604020202020204" pitchFamily="34" charset="0"/>
              <a:sym typeface="HG明朝B" panose="02020809000000000000" pitchFamily="17" charset="-128"/>
            </a:endParaRPr>
          </a:p>
        </p:txBody>
      </p:sp>
      <p:sp>
        <p:nvSpPr>
          <p:cNvPr id="11" name="Text Box 281">
            <a:extLst>
              <a:ext uri="{FF2B5EF4-FFF2-40B4-BE49-F238E27FC236}">
                <a16:creationId xmlns:a16="http://schemas.microsoft.com/office/drawing/2014/main" id="{EB19A1A6-7A63-4436-AD5F-7D0749E319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3002" y="101892"/>
            <a:ext cx="2651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/>
            <a:r>
              <a:rPr kumimoji="0" lang="en-US" altLang="ja-JP" sz="2400" dirty="0">
                <a:latin typeface="Arial" panose="020B0604020202020204" pitchFamily="34" charset="0"/>
                <a:sym typeface="Georgia" panose="02040502050405020303" pitchFamily="18" charset="0"/>
              </a:rPr>
              <a:t>t</a:t>
            </a:r>
            <a:endParaRPr kumimoji="0" lang="ja-JP" altLang="ja-JP" sz="2000">
              <a:latin typeface="Arial" panose="020B0604020202020204" pitchFamily="34" charset="0"/>
              <a:sym typeface="HG明朝B" panose="02020809000000000000" pitchFamily="17" charset="-128"/>
            </a:endParaRPr>
          </a:p>
        </p:txBody>
      </p:sp>
      <p:sp>
        <p:nvSpPr>
          <p:cNvPr id="12" name="Line 7">
            <a:extLst>
              <a:ext uri="{FF2B5EF4-FFF2-40B4-BE49-F238E27FC236}">
                <a16:creationId xmlns:a16="http://schemas.microsoft.com/office/drawing/2014/main" id="{1F346B88-B772-4EFA-9455-EBA06ED9CBA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042082" y="101511"/>
            <a:ext cx="0" cy="2195512"/>
          </a:xfrm>
          <a:prstGeom prst="line">
            <a:avLst/>
          </a:prstGeom>
          <a:noFill/>
          <a:ln w="25400">
            <a:solidFill>
              <a:srgbClr val="FF66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13" name="Line 8">
            <a:extLst>
              <a:ext uri="{FF2B5EF4-FFF2-40B4-BE49-F238E27FC236}">
                <a16:creationId xmlns:a16="http://schemas.microsoft.com/office/drawing/2014/main" id="{D3F5FC8C-05EE-4E77-AA40-51EC44633683}"/>
              </a:ext>
            </a:extLst>
          </p:cNvPr>
          <p:cNvSpPr>
            <a:spLocks noChangeShapeType="1"/>
          </p:cNvSpPr>
          <p:nvPr/>
        </p:nvSpPr>
        <p:spPr bwMode="auto">
          <a:xfrm>
            <a:off x="5061139" y="2298992"/>
            <a:ext cx="3455988" cy="0"/>
          </a:xfrm>
          <a:prstGeom prst="line">
            <a:avLst/>
          </a:prstGeom>
          <a:noFill/>
          <a:ln w="25400">
            <a:solidFill>
              <a:srgbClr val="FF66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ja-JP" altLang="en-US"/>
          </a:p>
        </p:txBody>
      </p:sp>
      <p:pic>
        <p:nvPicPr>
          <p:cNvPr id="14" name="Picture 11" descr="EPI">
            <a:extLst>
              <a:ext uri="{FF2B5EF4-FFF2-40B4-BE49-F238E27FC236}">
                <a16:creationId xmlns:a16="http://schemas.microsoft.com/office/drawing/2014/main" id="{C271509D-69D9-449A-B63A-BE43242184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1139" y="373354"/>
            <a:ext cx="2951163" cy="191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Line 258">
            <a:extLst>
              <a:ext uri="{FF2B5EF4-FFF2-40B4-BE49-F238E27FC236}">
                <a16:creationId xmlns:a16="http://schemas.microsoft.com/office/drawing/2014/main" id="{008BDFC1-0C86-4C91-A5EF-F312B79C5E7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03477" y="197142"/>
            <a:ext cx="2776537" cy="1766887"/>
          </a:xfrm>
          <a:prstGeom prst="line">
            <a:avLst/>
          </a:prstGeom>
          <a:noFill/>
          <a:ln w="25400">
            <a:solidFill>
              <a:srgbClr val="FF66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rot="10800000"/>
          <a:lstStyle/>
          <a:p>
            <a:endParaRPr lang="ja-JP" altLang="en-US"/>
          </a:p>
        </p:txBody>
      </p:sp>
      <p:sp>
        <p:nvSpPr>
          <p:cNvPr id="16" name="Line 267">
            <a:extLst>
              <a:ext uri="{FF2B5EF4-FFF2-40B4-BE49-F238E27FC236}">
                <a16:creationId xmlns:a16="http://schemas.microsoft.com/office/drawing/2014/main" id="{4A5EA517-5209-4222-A994-C303A5CAE79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01889" y="559092"/>
            <a:ext cx="1588" cy="1406525"/>
          </a:xfrm>
          <a:prstGeom prst="line">
            <a:avLst/>
          </a:prstGeom>
          <a:noFill/>
          <a:ln w="25400">
            <a:solidFill>
              <a:srgbClr val="FF66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rot="10800000"/>
          <a:lstStyle/>
          <a:p>
            <a:endParaRPr lang="ja-JP" altLang="en-US"/>
          </a:p>
        </p:txBody>
      </p:sp>
      <p:sp>
        <p:nvSpPr>
          <p:cNvPr id="17" name="Line 268">
            <a:extLst>
              <a:ext uri="{FF2B5EF4-FFF2-40B4-BE49-F238E27FC236}">
                <a16:creationId xmlns:a16="http://schemas.microsoft.com/office/drawing/2014/main" id="{06673676-74E9-45F7-BA04-8C659BE9D33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03477" y="387642"/>
            <a:ext cx="1236662" cy="782637"/>
          </a:xfrm>
          <a:prstGeom prst="line">
            <a:avLst/>
          </a:prstGeom>
          <a:noFill/>
          <a:ln w="25400">
            <a:solidFill>
              <a:srgbClr val="FF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rot="10800000"/>
          <a:lstStyle/>
          <a:p>
            <a:endParaRPr lang="ja-JP" altLang="en-US"/>
          </a:p>
        </p:txBody>
      </p:sp>
      <p:sp>
        <p:nvSpPr>
          <p:cNvPr id="18" name="Line 272">
            <a:extLst>
              <a:ext uri="{FF2B5EF4-FFF2-40B4-BE49-F238E27FC236}">
                <a16:creationId xmlns:a16="http://schemas.microsoft.com/office/drawing/2014/main" id="{7F76942F-8AB7-470D-A9B1-6D707C020DF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717989" y="1373479"/>
            <a:ext cx="1333500" cy="846138"/>
          </a:xfrm>
          <a:prstGeom prst="line">
            <a:avLst/>
          </a:prstGeom>
          <a:noFill/>
          <a:ln w="25400">
            <a:solidFill>
              <a:srgbClr val="FF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rot="10800000"/>
          <a:lstStyle/>
          <a:p>
            <a:endParaRPr lang="ja-JP" altLang="en-US"/>
          </a:p>
        </p:txBody>
      </p:sp>
      <p:grpSp>
        <p:nvGrpSpPr>
          <p:cNvPr id="19" name="Group 17">
            <a:extLst>
              <a:ext uri="{FF2B5EF4-FFF2-40B4-BE49-F238E27FC236}">
                <a16:creationId xmlns:a16="http://schemas.microsoft.com/office/drawing/2014/main" id="{6E2F99A7-5A67-4D4A-8466-F4F997EFDF14}"/>
              </a:ext>
            </a:extLst>
          </p:cNvPr>
          <p:cNvGrpSpPr>
            <a:grpSpLocks/>
          </p:cNvGrpSpPr>
          <p:nvPr/>
        </p:nvGrpSpPr>
        <p:grpSpPr bwMode="auto">
          <a:xfrm>
            <a:off x="903477" y="387642"/>
            <a:ext cx="3025775" cy="1830387"/>
            <a:chOff x="757" y="2338"/>
            <a:chExt cx="1518" cy="1319"/>
          </a:xfrm>
        </p:grpSpPr>
        <p:pic>
          <p:nvPicPr>
            <p:cNvPr id="20" name="Picture 18" descr="in001">
              <a:extLst>
                <a:ext uri="{FF2B5EF4-FFF2-40B4-BE49-F238E27FC236}">
                  <a16:creationId xmlns:a16="http://schemas.microsoft.com/office/drawing/2014/main" id="{30F4D33A-2B20-4150-957A-BEBB1E3542E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68" y="2338"/>
              <a:ext cx="907" cy="7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" name="Picture 19" descr="in003">
              <a:extLst>
                <a:ext uri="{FF2B5EF4-FFF2-40B4-BE49-F238E27FC236}">
                  <a16:creationId xmlns:a16="http://schemas.microsoft.com/office/drawing/2014/main" id="{01C8F8CA-6B68-4FCC-BFBE-873AC1B053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26" y="2476"/>
              <a:ext cx="892" cy="7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" name="Picture 20" descr="in004">
              <a:extLst>
                <a:ext uri="{FF2B5EF4-FFF2-40B4-BE49-F238E27FC236}">
                  <a16:creationId xmlns:a16="http://schemas.microsoft.com/office/drawing/2014/main" id="{4F1A66EC-4715-42E5-945A-71DFAD7060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8" y="2612"/>
              <a:ext cx="893" cy="7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3" name="Picture 21" descr="in005">
              <a:extLst>
                <a:ext uri="{FF2B5EF4-FFF2-40B4-BE49-F238E27FC236}">
                  <a16:creationId xmlns:a16="http://schemas.microsoft.com/office/drawing/2014/main" id="{8DA57B17-F4E7-48B3-894F-F392787D41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2" y="2749"/>
              <a:ext cx="892" cy="7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" name="Picture 22" descr="in006">
              <a:extLst>
                <a:ext uri="{FF2B5EF4-FFF2-40B4-BE49-F238E27FC236}">
                  <a16:creationId xmlns:a16="http://schemas.microsoft.com/office/drawing/2014/main" id="{AB8A12F1-7F8A-42E6-A6CC-2E081EBEB59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7" y="2884"/>
              <a:ext cx="892" cy="7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5" name="Line 272">
            <a:extLst>
              <a:ext uri="{FF2B5EF4-FFF2-40B4-BE49-F238E27FC236}">
                <a16:creationId xmlns:a16="http://schemas.microsoft.com/office/drawing/2014/main" id="{F2A21607-56D8-4E9B-820D-DF8DA006ADA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740214" y="689267"/>
            <a:ext cx="1136650" cy="717550"/>
          </a:xfrm>
          <a:prstGeom prst="line">
            <a:avLst/>
          </a:prstGeom>
          <a:noFill/>
          <a:ln w="25400">
            <a:solidFill>
              <a:srgbClr val="FF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rot="10800000"/>
          <a:lstStyle/>
          <a:p>
            <a:endParaRPr lang="ja-JP" altLang="en-US"/>
          </a:p>
        </p:txBody>
      </p:sp>
      <p:sp>
        <p:nvSpPr>
          <p:cNvPr id="26" name="Line 266">
            <a:extLst>
              <a:ext uri="{FF2B5EF4-FFF2-40B4-BE49-F238E27FC236}">
                <a16:creationId xmlns:a16="http://schemas.microsoft.com/office/drawing/2014/main" id="{2A76A347-05D8-41EC-8A0F-740E433252D9}"/>
              </a:ext>
            </a:extLst>
          </p:cNvPr>
          <p:cNvSpPr>
            <a:spLocks noChangeShapeType="1"/>
          </p:cNvSpPr>
          <p:nvPr/>
        </p:nvSpPr>
        <p:spPr bwMode="auto">
          <a:xfrm>
            <a:off x="922527" y="1954504"/>
            <a:ext cx="2913062" cy="442913"/>
          </a:xfrm>
          <a:prstGeom prst="line">
            <a:avLst/>
          </a:prstGeom>
          <a:noFill/>
          <a:ln w="25400">
            <a:solidFill>
              <a:srgbClr val="FF66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27" name="Text Box 273">
            <a:extLst>
              <a:ext uri="{FF2B5EF4-FFF2-40B4-BE49-F238E27FC236}">
                <a16:creationId xmlns:a16="http://schemas.microsoft.com/office/drawing/2014/main" id="{087E29E2-B45F-49C0-8C43-B3BD0FB7C0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45027" y="35217"/>
            <a:ext cx="25876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/>
            <a:r>
              <a:rPr kumimoji="0" lang="ja-JP" altLang="en-US" sz="2400">
                <a:latin typeface="Arial" panose="020B0604020202020204" pitchFamily="34" charset="0"/>
                <a:sym typeface="HG明朝B" panose="02020809000000000000" pitchFamily="17" charset="-128"/>
              </a:rPr>
              <a:t>t</a:t>
            </a:r>
            <a:endParaRPr kumimoji="0" lang="ja-JP" altLang="ja-JP" sz="2400">
              <a:latin typeface="Arial" panose="020B0604020202020204" pitchFamily="34" charset="0"/>
              <a:sym typeface="HG明朝B" panose="02020809000000000000" pitchFamily="17" charset="-128"/>
            </a:endParaRPr>
          </a:p>
        </p:txBody>
      </p:sp>
      <p:sp>
        <p:nvSpPr>
          <p:cNvPr id="28" name="Line 275">
            <a:extLst>
              <a:ext uri="{FF2B5EF4-FFF2-40B4-BE49-F238E27FC236}">
                <a16:creationId xmlns:a16="http://schemas.microsoft.com/office/drawing/2014/main" id="{96D63C8E-1219-42E9-A612-6DD168E834C6}"/>
              </a:ext>
            </a:extLst>
          </p:cNvPr>
          <p:cNvSpPr>
            <a:spLocks noChangeAspect="1" noChangeShapeType="1"/>
          </p:cNvSpPr>
          <p:nvPr/>
        </p:nvSpPr>
        <p:spPr bwMode="auto">
          <a:xfrm rot="21120000" flipV="1">
            <a:off x="2625914" y="1092492"/>
            <a:ext cx="1354138" cy="641350"/>
          </a:xfrm>
          <a:prstGeom prst="line">
            <a:avLst/>
          </a:prstGeom>
          <a:noFill/>
          <a:ln w="1905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rot="10800000" lIns="90000" tIns="46800" rIns="90000" bIns="46800"/>
          <a:lstStyle/>
          <a:p>
            <a:endParaRPr lang="ja-JP" altLang="en-US"/>
          </a:p>
        </p:txBody>
      </p:sp>
      <p:sp>
        <p:nvSpPr>
          <p:cNvPr id="29" name="Line 276">
            <a:extLst>
              <a:ext uri="{FF2B5EF4-FFF2-40B4-BE49-F238E27FC236}">
                <a16:creationId xmlns:a16="http://schemas.microsoft.com/office/drawing/2014/main" id="{D3C393FC-8B63-4370-B328-88961320E1B2}"/>
              </a:ext>
            </a:extLst>
          </p:cNvPr>
          <p:cNvSpPr>
            <a:spLocks noChangeShapeType="1"/>
          </p:cNvSpPr>
          <p:nvPr/>
        </p:nvSpPr>
        <p:spPr bwMode="auto">
          <a:xfrm rot="-240000">
            <a:off x="933639" y="1448092"/>
            <a:ext cx="1720850" cy="428625"/>
          </a:xfrm>
          <a:prstGeom prst="line">
            <a:avLst/>
          </a:prstGeom>
          <a:noFill/>
          <a:ln w="1905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ja-JP" altLang="en-US"/>
          </a:p>
        </p:txBody>
      </p:sp>
      <p:sp>
        <p:nvSpPr>
          <p:cNvPr id="30" name="Line 31">
            <a:extLst>
              <a:ext uri="{FF2B5EF4-FFF2-40B4-BE49-F238E27FC236}">
                <a16:creationId xmlns:a16="http://schemas.microsoft.com/office/drawing/2014/main" id="{85B6F4A7-1A3D-415F-8246-DA2D17081F11}"/>
              </a:ext>
            </a:extLst>
          </p:cNvPr>
          <p:cNvSpPr>
            <a:spLocks noChangeShapeType="1"/>
          </p:cNvSpPr>
          <p:nvPr/>
        </p:nvSpPr>
        <p:spPr bwMode="auto">
          <a:xfrm>
            <a:off x="3332352" y="1422692"/>
            <a:ext cx="1584325" cy="0"/>
          </a:xfrm>
          <a:prstGeom prst="line">
            <a:avLst/>
          </a:prstGeom>
          <a:noFill/>
          <a:ln w="19050">
            <a:solidFill>
              <a:srgbClr val="3366FF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rot="10800000" lIns="90000" tIns="46800" rIns="90000" bIns="46800"/>
          <a:lstStyle/>
          <a:p>
            <a:endParaRPr lang="ja-JP" altLang="en-US"/>
          </a:p>
        </p:txBody>
      </p:sp>
      <p:sp>
        <p:nvSpPr>
          <p:cNvPr id="31" name="Text Box 18">
            <a:extLst>
              <a:ext uri="{FF2B5EF4-FFF2-40B4-BE49-F238E27FC236}">
                <a16:creationId xmlns:a16="http://schemas.microsoft.com/office/drawing/2014/main" id="{202B6E84-D231-4186-AE41-C731FAFBF7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80052" y="1062329"/>
            <a:ext cx="8636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/>
            <a:r>
              <a:rPr kumimoji="0" lang="en-US" altLang="ja-JP" dirty="0">
                <a:latin typeface="Arial" panose="020B0604020202020204" pitchFamily="34" charset="0"/>
                <a:sym typeface="HG明朝B" panose="02020809000000000000" pitchFamily="17" charset="-128"/>
              </a:rPr>
              <a:t>y=n</a:t>
            </a:r>
          </a:p>
        </p:txBody>
      </p:sp>
      <p:sp>
        <p:nvSpPr>
          <p:cNvPr id="32" name="Text Box 270">
            <a:extLst>
              <a:ext uri="{FF2B5EF4-FFF2-40B4-BE49-F238E27FC236}">
                <a16:creationId xmlns:a16="http://schemas.microsoft.com/office/drawing/2014/main" id="{D27285B9-5957-451F-9057-FA5961A14C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7564" y="1303629"/>
            <a:ext cx="37941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/>
            <a:r>
              <a:rPr kumimoji="0" lang="en-US" altLang="ja-JP" sz="2000" dirty="0">
                <a:latin typeface="Arial" panose="020B0604020202020204" pitchFamily="34" charset="0"/>
                <a:sym typeface="HG明朝B" panose="02020809000000000000" pitchFamily="17" charset="-128"/>
              </a:rPr>
              <a:t>n</a:t>
            </a:r>
          </a:p>
        </p:txBody>
      </p:sp>
      <p:cxnSp>
        <p:nvCxnSpPr>
          <p:cNvPr id="33" name="直線矢印コネクタ 32">
            <a:extLst>
              <a:ext uri="{FF2B5EF4-FFF2-40B4-BE49-F238E27FC236}">
                <a16:creationId xmlns:a16="http://schemas.microsoft.com/office/drawing/2014/main" id="{DAD27423-D5F8-420B-A3FA-A1614B94E1F3}"/>
              </a:ext>
            </a:extLst>
          </p:cNvPr>
          <p:cNvCxnSpPr>
            <a:cxnSpLocks/>
          </p:cNvCxnSpPr>
          <p:nvPr/>
        </p:nvCxnSpPr>
        <p:spPr bwMode="auto">
          <a:xfrm>
            <a:off x="6982007" y="1709787"/>
            <a:ext cx="0" cy="438704"/>
          </a:xfrm>
          <a:prstGeom prst="straightConnector1">
            <a:avLst/>
          </a:prstGeom>
          <a:noFill/>
          <a:ln w="25400" cap="flat" cmpd="sng" algn="ctr">
            <a:solidFill>
              <a:srgbClr val="FFC000"/>
            </a:solidFill>
            <a:prstDash val="solid"/>
            <a:round/>
            <a:headEnd type="arrow" w="med" len="med"/>
            <a:tailEnd type="arrow"/>
          </a:ln>
          <a:effectLst/>
        </p:spPr>
      </p:cxn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E1841910-61EF-4C86-83AF-7564A5712937}"/>
              </a:ext>
            </a:extLst>
          </p:cNvPr>
          <p:cNvSpPr txBox="1"/>
          <p:nvPr/>
        </p:nvSpPr>
        <p:spPr>
          <a:xfrm>
            <a:off x="5515157" y="350713"/>
            <a:ext cx="12573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600" b="1" dirty="0">
                <a:solidFill>
                  <a:schemeClr val="bg1"/>
                </a:solidFill>
              </a:rPr>
              <a:t>Spatial Gradient</a:t>
            </a:r>
            <a:endParaRPr kumimoji="1" lang="ja-JP" altLang="en-US" sz="1600" b="1" dirty="0">
              <a:solidFill>
                <a:schemeClr val="bg1"/>
              </a:solidFill>
            </a:endParaRPr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0216C64E-345D-492F-83F9-0A9CB8FB2349}"/>
              </a:ext>
            </a:extLst>
          </p:cNvPr>
          <p:cNvSpPr txBox="1"/>
          <p:nvPr/>
        </p:nvSpPr>
        <p:spPr>
          <a:xfrm>
            <a:off x="6998720" y="1785227"/>
            <a:ext cx="12573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600" b="1" dirty="0">
                <a:solidFill>
                  <a:schemeClr val="bg1"/>
                </a:solidFill>
              </a:rPr>
              <a:t>Time gradient</a:t>
            </a:r>
            <a:endParaRPr kumimoji="1" lang="ja-JP" altLang="en-US" sz="1600" b="1" dirty="0">
              <a:solidFill>
                <a:schemeClr val="bg1"/>
              </a:solidFill>
            </a:endParaRPr>
          </a:p>
        </p:txBody>
      </p:sp>
      <p:sp>
        <p:nvSpPr>
          <p:cNvPr id="36" name="正方形/長方形 35">
            <a:extLst>
              <a:ext uri="{FF2B5EF4-FFF2-40B4-BE49-F238E27FC236}">
                <a16:creationId xmlns:a16="http://schemas.microsoft.com/office/drawing/2014/main" id="{0D67A8D5-DC6E-4719-8CC3-4297D7263C9A}"/>
              </a:ext>
            </a:extLst>
          </p:cNvPr>
          <p:cNvSpPr/>
          <p:nvPr/>
        </p:nvSpPr>
        <p:spPr>
          <a:xfrm>
            <a:off x="6572373" y="409078"/>
            <a:ext cx="157985" cy="1829590"/>
          </a:xfrm>
          <a:prstGeom prst="rect">
            <a:avLst/>
          </a:prstGeom>
          <a:noFill/>
          <a:ln w="254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7" name="直線矢印コネクタ 36">
            <a:extLst>
              <a:ext uri="{FF2B5EF4-FFF2-40B4-BE49-F238E27FC236}">
                <a16:creationId xmlns:a16="http://schemas.microsoft.com/office/drawing/2014/main" id="{DCDF6632-71CD-49EB-98AB-7DB72488D64E}"/>
              </a:ext>
            </a:extLst>
          </p:cNvPr>
          <p:cNvCxnSpPr>
            <a:cxnSpLocks/>
          </p:cNvCxnSpPr>
          <p:nvPr/>
        </p:nvCxnSpPr>
        <p:spPr bwMode="auto">
          <a:xfrm>
            <a:off x="6434528" y="492417"/>
            <a:ext cx="433673" cy="0"/>
          </a:xfrm>
          <a:prstGeom prst="straightConnector1">
            <a:avLst/>
          </a:prstGeom>
          <a:noFill/>
          <a:ln w="25400" cap="flat" cmpd="sng" algn="ctr">
            <a:solidFill>
              <a:srgbClr val="00B0F0"/>
            </a:solidFill>
            <a:prstDash val="solid"/>
            <a:round/>
            <a:headEnd type="arrow" w="med" len="med"/>
            <a:tailEnd type="arrow"/>
          </a:ln>
          <a:effectLst/>
        </p:spPr>
      </p:cxn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E104A3A4-8AFE-41E3-87A4-D92D1B5FD9D6}"/>
              </a:ext>
            </a:extLst>
          </p:cNvPr>
          <p:cNvSpPr txBox="1"/>
          <p:nvPr/>
        </p:nvSpPr>
        <p:spPr>
          <a:xfrm>
            <a:off x="5447458" y="1175284"/>
            <a:ext cx="12573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600" b="1" dirty="0">
                <a:solidFill>
                  <a:srgbClr val="FF0000"/>
                </a:solidFill>
              </a:rPr>
              <a:t>transmitter</a:t>
            </a:r>
            <a:endParaRPr kumimoji="1" lang="ja-JP" altLang="en-US" sz="1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5700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34" grpId="0"/>
      <p:bldP spid="35" grpId="0"/>
      <p:bldP spid="36" grpId="0" animBg="1"/>
      <p:bldP spid="38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6CD5130-73C8-4644-B487-3C06410225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altLang="ja-JP" dirty="0"/>
              <a:t>Problem of Visible Light Communication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2EB8687-C2A1-4198-92FF-887FC9D84A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When </a:t>
            </a:r>
            <a:r>
              <a:rPr lang="en-US" altLang="ja-JP" dirty="0"/>
              <a:t>demodulation in visible light communication, we should </a:t>
            </a:r>
            <a:r>
              <a:rPr kumimoji="1" lang="en-US" altLang="ja-JP" dirty="0"/>
              <a:t>acquire LED array.</a:t>
            </a:r>
          </a:p>
          <a:p>
            <a:endParaRPr lang="en-US" altLang="ja-JP" dirty="0"/>
          </a:p>
          <a:p>
            <a:pPr lvl="1"/>
            <a:r>
              <a:rPr kumimoji="1" lang="en-US" altLang="ja-JP" dirty="0"/>
              <a:t>We need to identify LED and not LED</a:t>
            </a:r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D11B0B9A-93A3-42FB-97B3-BA415BDFD2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1F9C2-6641-4325-A1B0-8726CAAFC082}" type="slidenum">
              <a:rPr kumimoji="1" lang="ja-JP" altLang="en-US" smtClean="0"/>
              <a:pPr/>
              <a:t>32</a:t>
            </a:fld>
            <a:endParaRPr kumimoji="1" lang="ja-JP" altLang="en-US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25639534-5BE0-4034-9067-FCC75877A1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8963" y="3617535"/>
            <a:ext cx="2627884" cy="2627884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64077A14-D8D2-4DCC-8738-98C0F3C798BE}"/>
              </a:ext>
            </a:extLst>
          </p:cNvPr>
          <p:cNvSpPr txBox="1"/>
          <p:nvPr/>
        </p:nvSpPr>
        <p:spPr>
          <a:xfrm>
            <a:off x="6248402" y="4873109"/>
            <a:ext cx="1090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LED array</a:t>
            </a:r>
            <a:endParaRPr kumimoji="1" lang="ja-JP" altLang="en-US" dirty="0"/>
          </a:p>
        </p:txBody>
      </p:sp>
      <p:sp>
        <p:nvSpPr>
          <p:cNvPr id="20" name="フリーフォーム: 図形 19">
            <a:extLst>
              <a:ext uri="{FF2B5EF4-FFF2-40B4-BE49-F238E27FC236}">
                <a16:creationId xmlns:a16="http://schemas.microsoft.com/office/drawing/2014/main" id="{06D07CE1-7E9B-4914-A6F0-732309428CED}"/>
              </a:ext>
            </a:extLst>
          </p:cNvPr>
          <p:cNvSpPr/>
          <p:nvPr/>
        </p:nvSpPr>
        <p:spPr>
          <a:xfrm>
            <a:off x="3189286" y="3558642"/>
            <a:ext cx="2765427" cy="2745669"/>
          </a:xfrm>
          <a:custGeom>
            <a:avLst/>
            <a:gdLst>
              <a:gd name="connsiteX0" fmla="*/ 0 w 2765427"/>
              <a:gd name="connsiteY0" fmla="*/ 0 h 2745669"/>
              <a:gd name="connsiteX1" fmla="*/ 2765427 w 2765427"/>
              <a:gd name="connsiteY1" fmla="*/ 0 h 2745669"/>
              <a:gd name="connsiteX2" fmla="*/ 2765427 w 2765427"/>
              <a:gd name="connsiteY2" fmla="*/ 2745669 h 2745669"/>
              <a:gd name="connsiteX3" fmla="*/ 0 w 2765427"/>
              <a:gd name="connsiteY3" fmla="*/ 2745669 h 2745669"/>
              <a:gd name="connsiteX4" fmla="*/ 0 w 2765427"/>
              <a:gd name="connsiteY4" fmla="*/ 0 h 2745669"/>
              <a:gd name="connsiteX5" fmla="*/ 701676 w 2765427"/>
              <a:gd name="connsiteY5" fmla="*/ 821624 h 2745669"/>
              <a:gd name="connsiteX6" fmla="*/ 701676 w 2765427"/>
              <a:gd name="connsiteY6" fmla="*/ 2186874 h 2745669"/>
              <a:gd name="connsiteX7" fmla="*/ 2105027 w 2765427"/>
              <a:gd name="connsiteY7" fmla="*/ 2186874 h 2745669"/>
              <a:gd name="connsiteX8" fmla="*/ 2105027 w 2765427"/>
              <a:gd name="connsiteY8" fmla="*/ 821624 h 2745669"/>
              <a:gd name="connsiteX9" fmla="*/ 701676 w 2765427"/>
              <a:gd name="connsiteY9" fmla="*/ 821624 h 27456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765427" h="2745669">
                <a:moveTo>
                  <a:pt x="0" y="0"/>
                </a:moveTo>
                <a:lnTo>
                  <a:pt x="2765427" y="0"/>
                </a:lnTo>
                <a:lnTo>
                  <a:pt x="2765427" y="2745669"/>
                </a:lnTo>
                <a:lnTo>
                  <a:pt x="0" y="2745669"/>
                </a:lnTo>
                <a:lnTo>
                  <a:pt x="0" y="0"/>
                </a:lnTo>
                <a:close/>
                <a:moveTo>
                  <a:pt x="701676" y="821624"/>
                </a:moveTo>
                <a:lnTo>
                  <a:pt x="701676" y="2186874"/>
                </a:lnTo>
                <a:lnTo>
                  <a:pt x="2105027" y="2186874"/>
                </a:lnTo>
                <a:lnTo>
                  <a:pt x="2105027" y="821624"/>
                </a:lnTo>
                <a:lnTo>
                  <a:pt x="701676" y="821624"/>
                </a:lnTo>
                <a:close/>
              </a:path>
            </a:pathLst>
          </a:custGeom>
          <a:solidFill>
            <a:schemeClr val="accent5">
              <a:alpha val="23000"/>
            </a:schemeClr>
          </a:solidFill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56EFE0A4-D61D-4D31-A092-362C1D97F212}"/>
              </a:ext>
            </a:extLst>
          </p:cNvPr>
          <p:cNvSpPr/>
          <p:nvPr/>
        </p:nvSpPr>
        <p:spPr>
          <a:xfrm>
            <a:off x="3883620" y="4375150"/>
            <a:ext cx="1403351" cy="136525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7" name="直線矢印コネクタ 6">
            <a:extLst>
              <a:ext uri="{FF2B5EF4-FFF2-40B4-BE49-F238E27FC236}">
                <a16:creationId xmlns:a16="http://schemas.microsoft.com/office/drawing/2014/main" id="{3231898C-65AA-481B-8FB2-575AD28817D8}"/>
              </a:ext>
            </a:extLst>
          </p:cNvPr>
          <p:cNvCxnSpPr>
            <a:cxnSpLocks/>
            <a:stCxn id="17" idx="3"/>
            <a:endCxn id="8" idx="1"/>
          </p:cNvCxnSpPr>
          <p:nvPr/>
        </p:nvCxnSpPr>
        <p:spPr>
          <a:xfrm>
            <a:off x="5286971" y="5057775"/>
            <a:ext cx="961431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39F2EF7E-7F23-4D26-A440-96390C13F88D}"/>
              </a:ext>
            </a:extLst>
          </p:cNvPr>
          <p:cNvSpPr txBox="1"/>
          <p:nvPr/>
        </p:nvSpPr>
        <p:spPr>
          <a:xfrm>
            <a:off x="1828796" y="3844409"/>
            <a:ext cx="9739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Not LED</a:t>
            </a:r>
            <a:endParaRPr kumimoji="1" lang="ja-JP" altLang="en-US" dirty="0"/>
          </a:p>
        </p:txBody>
      </p:sp>
      <p:cxnSp>
        <p:nvCxnSpPr>
          <p:cNvPr id="27" name="直線矢印コネクタ 26">
            <a:extLst>
              <a:ext uri="{FF2B5EF4-FFF2-40B4-BE49-F238E27FC236}">
                <a16:creationId xmlns:a16="http://schemas.microsoft.com/office/drawing/2014/main" id="{638267F1-42F3-4203-B699-A869281481B3}"/>
              </a:ext>
            </a:extLst>
          </p:cNvPr>
          <p:cNvCxnSpPr>
            <a:cxnSpLocks/>
          </p:cNvCxnSpPr>
          <p:nvPr/>
        </p:nvCxnSpPr>
        <p:spPr>
          <a:xfrm flipH="1">
            <a:off x="2800350" y="4029075"/>
            <a:ext cx="800100" cy="0"/>
          </a:xfrm>
          <a:prstGeom prst="straightConnector1">
            <a:avLst/>
          </a:prstGeom>
          <a:ln w="254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31396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6CD5130-73C8-4644-B487-3C06410225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Spatial-temporal cross-section image</a:t>
            </a:r>
            <a:endParaRPr kumimoji="1" lang="ja-JP" altLang="en-US" dirty="0"/>
          </a:p>
        </p:txBody>
      </p:sp>
      <p:pic>
        <p:nvPicPr>
          <p:cNvPr id="6" name="コンテンツ プレースホルダー 5">
            <a:extLst>
              <a:ext uri="{FF2B5EF4-FFF2-40B4-BE49-F238E27FC236}">
                <a16:creationId xmlns:a16="http://schemas.microsoft.com/office/drawing/2014/main" id="{92139DE7-C481-468F-B012-C250712DD4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6088" y="1382702"/>
            <a:ext cx="3650512" cy="1390332"/>
          </a:xfrm>
          <a:ln w="19050">
            <a:solidFill>
              <a:schemeClr val="tx1"/>
            </a:solidFill>
          </a:ln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D11B0B9A-93A3-42FB-97B3-BA415BDFD2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1F9C2-6641-4325-A1B0-8726CAAFC082}" type="slidenum">
              <a:rPr kumimoji="1" lang="ja-JP" altLang="en-US" smtClean="0"/>
              <a:pPr/>
              <a:t>33</a:t>
            </a:fld>
            <a:endParaRPr kumimoji="1" lang="ja-JP" altLang="en-US" dirty="0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F8E4ACF7-FA32-42AD-B492-5F2DEE0FA0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6088" y="3207665"/>
            <a:ext cx="3650512" cy="139050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2BCE56F3-A7D5-4C9B-BCF6-5049DD1570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6088" y="5032796"/>
            <a:ext cx="3650512" cy="139050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cxnSp>
        <p:nvCxnSpPr>
          <p:cNvPr id="11" name="直線矢印コネクタ 10">
            <a:extLst>
              <a:ext uri="{FF2B5EF4-FFF2-40B4-BE49-F238E27FC236}">
                <a16:creationId xmlns:a16="http://schemas.microsoft.com/office/drawing/2014/main" id="{74C77A04-C71B-4780-86F2-14F62E4ABBF2}"/>
              </a:ext>
            </a:extLst>
          </p:cNvPr>
          <p:cNvCxnSpPr>
            <a:cxnSpLocks/>
          </p:cNvCxnSpPr>
          <p:nvPr/>
        </p:nvCxnSpPr>
        <p:spPr>
          <a:xfrm flipV="1">
            <a:off x="3414822" y="1091547"/>
            <a:ext cx="0" cy="1694177"/>
          </a:xfrm>
          <a:prstGeom prst="straightConnector1">
            <a:avLst/>
          </a:prstGeom>
          <a:ln w="3175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矢印コネクタ 13">
            <a:extLst>
              <a:ext uri="{FF2B5EF4-FFF2-40B4-BE49-F238E27FC236}">
                <a16:creationId xmlns:a16="http://schemas.microsoft.com/office/drawing/2014/main" id="{FB7D1471-546D-42B4-8027-19E5007041DE}"/>
              </a:ext>
            </a:extLst>
          </p:cNvPr>
          <p:cNvCxnSpPr>
            <a:cxnSpLocks/>
          </p:cNvCxnSpPr>
          <p:nvPr/>
        </p:nvCxnSpPr>
        <p:spPr>
          <a:xfrm>
            <a:off x="3414823" y="2775091"/>
            <a:ext cx="4051007" cy="1"/>
          </a:xfrm>
          <a:prstGeom prst="straightConnector1">
            <a:avLst/>
          </a:prstGeom>
          <a:ln w="3175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矢印コネクタ 17">
            <a:extLst>
              <a:ext uri="{FF2B5EF4-FFF2-40B4-BE49-F238E27FC236}">
                <a16:creationId xmlns:a16="http://schemas.microsoft.com/office/drawing/2014/main" id="{5A6E6042-81E9-4FBA-A2E7-FB7DA1FE7F81}"/>
              </a:ext>
            </a:extLst>
          </p:cNvPr>
          <p:cNvCxnSpPr>
            <a:cxnSpLocks/>
          </p:cNvCxnSpPr>
          <p:nvPr/>
        </p:nvCxnSpPr>
        <p:spPr>
          <a:xfrm flipV="1">
            <a:off x="3414821" y="2914620"/>
            <a:ext cx="0" cy="1694177"/>
          </a:xfrm>
          <a:prstGeom prst="straightConnector1">
            <a:avLst/>
          </a:prstGeom>
          <a:ln w="3175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矢印コネクタ 18">
            <a:extLst>
              <a:ext uri="{FF2B5EF4-FFF2-40B4-BE49-F238E27FC236}">
                <a16:creationId xmlns:a16="http://schemas.microsoft.com/office/drawing/2014/main" id="{72FFFDDE-EB9C-49C6-AE0A-1D14A0FBEF3E}"/>
              </a:ext>
            </a:extLst>
          </p:cNvPr>
          <p:cNvCxnSpPr>
            <a:cxnSpLocks/>
          </p:cNvCxnSpPr>
          <p:nvPr/>
        </p:nvCxnSpPr>
        <p:spPr>
          <a:xfrm>
            <a:off x="3414822" y="4598164"/>
            <a:ext cx="4051007" cy="1"/>
          </a:xfrm>
          <a:prstGeom prst="straightConnector1">
            <a:avLst/>
          </a:prstGeom>
          <a:ln w="3175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矢印コネクタ 19">
            <a:extLst>
              <a:ext uri="{FF2B5EF4-FFF2-40B4-BE49-F238E27FC236}">
                <a16:creationId xmlns:a16="http://schemas.microsoft.com/office/drawing/2014/main" id="{2AFB5838-7E6F-40A1-A1F1-4772CD0EB3E2}"/>
              </a:ext>
            </a:extLst>
          </p:cNvPr>
          <p:cNvCxnSpPr>
            <a:cxnSpLocks/>
          </p:cNvCxnSpPr>
          <p:nvPr/>
        </p:nvCxnSpPr>
        <p:spPr>
          <a:xfrm flipV="1">
            <a:off x="3414820" y="4742595"/>
            <a:ext cx="0" cy="1694177"/>
          </a:xfrm>
          <a:prstGeom prst="straightConnector1">
            <a:avLst/>
          </a:prstGeom>
          <a:ln w="3175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矢印コネクタ 20">
            <a:extLst>
              <a:ext uri="{FF2B5EF4-FFF2-40B4-BE49-F238E27FC236}">
                <a16:creationId xmlns:a16="http://schemas.microsoft.com/office/drawing/2014/main" id="{83172BAE-4309-4C18-A77B-F70932E40725}"/>
              </a:ext>
            </a:extLst>
          </p:cNvPr>
          <p:cNvCxnSpPr>
            <a:cxnSpLocks/>
          </p:cNvCxnSpPr>
          <p:nvPr/>
        </p:nvCxnSpPr>
        <p:spPr>
          <a:xfrm>
            <a:off x="3414821" y="6426139"/>
            <a:ext cx="4051007" cy="1"/>
          </a:xfrm>
          <a:prstGeom prst="straightConnector1">
            <a:avLst/>
          </a:prstGeom>
          <a:ln w="3175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B0349C0D-DC53-44F0-9D1A-B418EEFAD0A5}"/>
              </a:ext>
            </a:extLst>
          </p:cNvPr>
          <p:cNvSpPr txBox="1"/>
          <p:nvPr/>
        </p:nvSpPr>
        <p:spPr>
          <a:xfrm>
            <a:off x="7465828" y="2585524"/>
            <a:ext cx="932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x [pixel]</a:t>
            </a:r>
            <a:endParaRPr kumimoji="1" lang="ja-JP" altLang="en-US" dirty="0"/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BC97D21F-DB69-4FB2-BD3A-94229D10A44B}"/>
              </a:ext>
            </a:extLst>
          </p:cNvPr>
          <p:cNvSpPr txBox="1"/>
          <p:nvPr/>
        </p:nvSpPr>
        <p:spPr>
          <a:xfrm>
            <a:off x="7465828" y="4418400"/>
            <a:ext cx="932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x [pixel]</a:t>
            </a:r>
            <a:endParaRPr kumimoji="1" lang="ja-JP" altLang="en-US" dirty="0"/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A061D0F1-44D5-4151-BF11-0B1F74ABA7CC}"/>
              </a:ext>
            </a:extLst>
          </p:cNvPr>
          <p:cNvSpPr txBox="1"/>
          <p:nvPr/>
        </p:nvSpPr>
        <p:spPr>
          <a:xfrm>
            <a:off x="7465828" y="6251276"/>
            <a:ext cx="932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x [pixel]</a:t>
            </a:r>
            <a:endParaRPr kumimoji="1" lang="ja-JP" altLang="en-US" dirty="0"/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FDB2266F-21CE-4D07-897E-CA4F510AA414}"/>
              </a:ext>
            </a:extLst>
          </p:cNvPr>
          <p:cNvSpPr txBox="1"/>
          <p:nvPr/>
        </p:nvSpPr>
        <p:spPr>
          <a:xfrm>
            <a:off x="2369290" y="1007795"/>
            <a:ext cx="10667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t [frame]</a:t>
            </a:r>
            <a:endParaRPr kumimoji="1" lang="ja-JP" altLang="en-US" dirty="0"/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F9A9FB3C-3B6A-4D14-8CFD-E115D64DD8B7}"/>
              </a:ext>
            </a:extLst>
          </p:cNvPr>
          <p:cNvSpPr txBox="1"/>
          <p:nvPr/>
        </p:nvSpPr>
        <p:spPr>
          <a:xfrm>
            <a:off x="2369290" y="2828531"/>
            <a:ext cx="10667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t [frame]</a:t>
            </a:r>
            <a:endParaRPr kumimoji="1" lang="ja-JP" altLang="en-US" dirty="0"/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C46A742C-C56D-46EE-851F-01D2E0D73D99}"/>
              </a:ext>
            </a:extLst>
          </p:cNvPr>
          <p:cNvSpPr txBox="1"/>
          <p:nvPr/>
        </p:nvSpPr>
        <p:spPr>
          <a:xfrm>
            <a:off x="2369290" y="4671829"/>
            <a:ext cx="10667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t [frame]</a:t>
            </a:r>
            <a:endParaRPr kumimoji="1" lang="ja-JP" altLang="en-US" dirty="0"/>
          </a:p>
        </p:txBody>
      </p:sp>
      <p:sp>
        <p:nvSpPr>
          <p:cNvPr id="28" name="平行四辺形 27">
            <a:extLst>
              <a:ext uri="{FF2B5EF4-FFF2-40B4-BE49-F238E27FC236}">
                <a16:creationId xmlns:a16="http://schemas.microsoft.com/office/drawing/2014/main" id="{37B9A99C-D50B-42F8-9E80-4E89972234D9}"/>
              </a:ext>
            </a:extLst>
          </p:cNvPr>
          <p:cNvSpPr/>
          <p:nvPr/>
        </p:nvSpPr>
        <p:spPr>
          <a:xfrm>
            <a:off x="3380147" y="1362885"/>
            <a:ext cx="3762394" cy="1415724"/>
          </a:xfrm>
          <a:prstGeom prst="parallelogram">
            <a:avLst>
              <a:gd name="adj" fmla="val 131844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9" name="平行四辺形 28">
            <a:extLst>
              <a:ext uri="{FF2B5EF4-FFF2-40B4-BE49-F238E27FC236}">
                <a16:creationId xmlns:a16="http://schemas.microsoft.com/office/drawing/2014/main" id="{2BDAD49E-9284-4016-89D9-5A9ED6AA26B9}"/>
              </a:ext>
            </a:extLst>
          </p:cNvPr>
          <p:cNvSpPr/>
          <p:nvPr/>
        </p:nvSpPr>
        <p:spPr>
          <a:xfrm>
            <a:off x="3372432" y="3189019"/>
            <a:ext cx="3837865" cy="1404244"/>
          </a:xfrm>
          <a:prstGeom prst="parallelogram">
            <a:avLst>
              <a:gd name="adj" fmla="val 134919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平行四辺形 29">
            <a:extLst>
              <a:ext uri="{FF2B5EF4-FFF2-40B4-BE49-F238E27FC236}">
                <a16:creationId xmlns:a16="http://schemas.microsoft.com/office/drawing/2014/main" id="{89B892F9-FDAD-4165-85AC-B4113DA870E6}"/>
              </a:ext>
            </a:extLst>
          </p:cNvPr>
          <p:cNvSpPr/>
          <p:nvPr/>
        </p:nvSpPr>
        <p:spPr>
          <a:xfrm>
            <a:off x="3340951" y="5019207"/>
            <a:ext cx="3849095" cy="1413003"/>
          </a:xfrm>
          <a:prstGeom prst="parallelogram">
            <a:avLst>
              <a:gd name="adj" fmla="val 146449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5" name="直線矢印コネクタ 34">
            <a:extLst>
              <a:ext uri="{FF2B5EF4-FFF2-40B4-BE49-F238E27FC236}">
                <a16:creationId xmlns:a16="http://schemas.microsoft.com/office/drawing/2014/main" id="{F74B85B1-FCB2-4034-B3C4-5A297DE64BC7}"/>
              </a:ext>
            </a:extLst>
          </p:cNvPr>
          <p:cNvCxnSpPr>
            <a:cxnSpLocks/>
            <a:endCxn id="36" idx="1"/>
          </p:cNvCxnSpPr>
          <p:nvPr/>
        </p:nvCxnSpPr>
        <p:spPr>
          <a:xfrm flipV="1">
            <a:off x="6800947" y="1610671"/>
            <a:ext cx="846774" cy="1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403E7936-3A45-47E7-BCC0-818D72979042}"/>
              </a:ext>
            </a:extLst>
          </p:cNvPr>
          <p:cNvSpPr txBox="1"/>
          <p:nvPr/>
        </p:nvSpPr>
        <p:spPr>
          <a:xfrm>
            <a:off x="7647721" y="1426005"/>
            <a:ext cx="1090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LED array</a:t>
            </a:r>
            <a:endParaRPr kumimoji="1" lang="ja-JP" altLang="en-US" dirty="0"/>
          </a:p>
        </p:txBody>
      </p:sp>
      <p:cxnSp>
        <p:nvCxnSpPr>
          <p:cNvPr id="37" name="直線矢印コネクタ 36">
            <a:extLst>
              <a:ext uri="{FF2B5EF4-FFF2-40B4-BE49-F238E27FC236}">
                <a16:creationId xmlns:a16="http://schemas.microsoft.com/office/drawing/2014/main" id="{01109913-E617-406C-B7D2-9A078458BFF4}"/>
              </a:ext>
            </a:extLst>
          </p:cNvPr>
          <p:cNvCxnSpPr>
            <a:cxnSpLocks/>
            <a:endCxn id="38" idx="1"/>
          </p:cNvCxnSpPr>
          <p:nvPr/>
        </p:nvCxnSpPr>
        <p:spPr>
          <a:xfrm>
            <a:off x="6927252" y="3438646"/>
            <a:ext cx="720469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B90A2BE3-E152-4F54-B634-D576D9D80D3B}"/>
              </a:ext>
            </a:extLst>
          </p:cNvPr>
          <p:cNvSpPr txBox="1"/>
          <p:nvPr/>
        </p:nvSpPr>
        <p:spPr>
          <a:xfrm>
            <a:off x="7647721" y="3253980"/>
            <a:ext cx="1090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LED array</a:t>
            </a:r>
            <a:endParaRPr kumimoji="1" lang="ja-JP" altLang="en-US" dirty="0"/>
          </a:p>
        </p:txBody>
      </p:sp>
      <p:cxnSp>
        <p:nvCxnSpPr>
          <p:cNvPr id="39" name="直線矢印コネクタ 38">
            <a:extLst>
              <a:ext uri="{FF2B5EF4-FFF2-40B4-BE49-F238E27FC236}">
                <a16:creationId xmlns:a16="http://schemas.microsoft.com/office/drawing/2014/main" id="{8BE80B0A-A64F-464B-97E5-1F01B3B042BC}"/>
              </a:ext>
            </a:extLst>
          </p:cNvPr>
          <p:cNvCxnSpPr>
            <a:cxnSpLocks/>
            <a:endCxn id="40" idx="1"/>
          </p:cNvCxnSpPr>
          <p:nvPr/>
        </p:nvCxnSpPr>
        <p:spPr>
          <a:xfrm>
            <a:off x="6800947" y="5343075"/>
            <a:ext cx="846774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596531BC-0B17-4935-86AA-E780C5CF2021}"/>
              </a:ext>
            </a:extLst>
          </p:cNvPr>
          <p:cNvSpPr txBox="1"/>
          <p:nvPr/>
        </p:nvSpPr>
        <p:spPr>
          <a:xfrm>
            <a:off x="7647721" y="5158409"/>
            <a:ext cx="1090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LED array</a:t>
            </a:r>
            <a:endParaRPr kumimoji="1" lang="ja-JP" altLang="en-US" dirty="0"/>
          </a:p>
        </p:txBody>
      </p:sp>
      <p:sp>
        <p:nvSpPr>
          <p:cNvPr id="43" name="正方形/長方形 42">
            <a:extLst>
              <a:ext uri="{FF2B5EF4-FFF2-40B4-BE49-F238E27FC236}">
                <a16:creationId xmlns:a16="http://schemas.microsoft.com/office/drawing/2014/main" id="{5E1A4E18-4353-4991-A21E-69FC41949553}"/>
              </a:ext>
            </a:extLst>
          </p:cNvPr>
          <p:cNvSpPr/>
          <p:nvPr/>
        </p:nvSpPr>
        <p:spPr>
          <a:xfrm>
            <a:off x="100040" y="1854495"/>
            <a:ext cx="1824358" cy="3316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A</a:t>
            </a:r>
            <a:r>
              <a:rPr kumimoji="1" lang="ja-JP" altLang="en-US" dirty="0">
                <a:solidFill>
                  <a:schemeClr val="tx1"/>
                </a:solidFill>
              </a:rPr>
              <a:t> </a:t>
            </a:r>
            <a:r>
              <a:rPr kumimoji="1" lang="en-US" altLang="ja-JP" dirty="0">
                <a:solidFill>
                  <a:schemeClr val="tx1"/>
                </a:solidFill>
              </a:rPr>
              <a:t>pattern</a:t>
            </a:r>
          </a:p>
        </p:txBody>
      </p:sp>
      <p:sp>
        <p:nvSpPr>
          <p:cNvPr id="44" name="正方形/長方形 43">
            <a:extLst>
              <a:ext uri="{FF2B5EF4-FFF2-40B4-BE49-F238E27FC236}">
                <a16:creationId xmlns:a16="http://schemas.microsoft.com/office/drawing/2014/main" id="{79D3AFB7-1CB4-4735-9B64-6AD5BDB5D9C5}"/>
              </a:ext>
            </a:extLst>
          </p:cNvPr>
          <p:cNvSpPr/>
          <p:nvPr/>
        </p:nvSpPr>
        <p:spPr>
          <a:xfrm>
            <a:off x="100040" y="3690492"/>
            <a:ext cx="1824358" cy="3316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Horizontal stripes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45" name="正方形/長方形 44">
            <a:extLst>
              <a:ext uri="{FF2B5EF4-FFF2-40B4-BE49-F238E27FC236}">
                <a16:creationId xmlns:a16="http://schemas.microsoft.com/office/drawing/2014/main" id="{F5E849B6-DB07-404A-B4A9-253A7C5DFA1A}"/>
              </a:ext>
            </a:extLst>
          </p:cNvPr>
          <p:cNvSpPr/>
          <p:nvPr/>
        </p:nvSpPr>
        <p:spPr>
          <a:xfrm>
            <a:off x="100040" y="5518529"/>
            <a:ext cx="1824358" cy="3316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Vertical stripes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54476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9B16B54-9EE3-4B95-8C1E-0387512493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/>
              <a:t>Vehicle-to-Vehicle and Roadside Communications 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7BB9FC5-9A76-4C41-99EE-AE8B2DE8DC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Research on Vehicle-to-Vehicle and Roadside Communications  </a:t>
            </a:r>
          </a:p>
          <a:p>
            <a:pPr lvl="1"/>
            <a:r>
              <a:rPr lang="en-US" altLang="ja-JP" dirty="0"/>
              <a:t>Used driving support systems and </a:t>
            </a:r>
            <a:r>
              <a:rPr lang="en-US" altLang="ja-JP" sz="20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Intelligent Transport </a:t>
            </a:r>
            <a:r>
              <a:rPr lang="en-US" altLang="ja-JP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Systems.</a:t>
            </a:r>
            <a:endParaRPr kumimoji="1" lang="en-US" altLang="ja-JP" dirty="0"/>
          </a:p>
          <a:p>
            <a:r>
              <a:rPr lang="en-US" altLang="ja-JP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Visible Light Communication</a:t>
            </a:r>
          </a:p>
          <a:p>
            <a:pPr lvl="1"/>
            <a:r>
              <a:rPr lang="en-US" altLang="ja-JP" dirty="0"/>
              <a:t>Communication using LEDs as a transmitter and a camera as a receiver</a:t>
            </a:r>
          </a:p>
          <a:p>
            <a:pPr lvl="1"/>
            <a:r>
              <a:rPr lang="en-US" altLang="ja-JP" dirty="0"/>
              <a:t>On the road, this system can use traffic lights and vehicle lights as a transmitter and onboard cameras as a receiver.</a:t>
            </a:r>
            <a:endParaRPr kumimoji="1" lang="en-US" altLang="ja-JP" dirty="0"/>
          </a:p>
          <a:p>
            <a:pPr marL="457200" lvl="1" indent="0">
              <a:buNone/>
            </a:pPr>
            <a:r>
              <a:rPr lang="ja-JP" altLang="en-US" sz="2400" dirty="0"/>
              <a:t>⇒</a:t>
            </a:r>
            <a:r>
              <a:rPr lang="en-US" altLang="ja-JP" sz="20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Intelligent Transport </a:t>
            </a:r>
            <a:r>
              <a:rPr lang="en-US" altLang="ja-JP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Systems using Visible Light Communication is called </a:t>
            </a:r>
            <a:r>
              <a:rPr lang="en-US" altLang="ja-JP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ITS-VLC</a:t>
            </a:r>
            <a:endParaRPr kumimoji="1" lang="ja-JP" altLang="en-US" b="1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D05EEAF-16A0-49AC-A02F-2785CE29E4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kumimoji="1" lang="en-US" altLang="ja-JP" dirty="0"/>
              <a:t>2</a:t>
            </a:r>
            <a:endParaRPr kumimoji="1" lang="ja-JP" altLang="en-US" dirty="0"/>
          </a:p>
        </p:txBody>
      </p:sp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C8CCE50A-6D06-4F48-B552-A3337AC108EA}"/>
              </a:ext>
            </a:extLst>
          </p:cNvPr>
          <p:cNvGrpSpPr>
            <a:grpSpLocks noChangeAspect="1"/>
          </p:cNvGrpSpPr>
          <p:nvPr/>
        </p:nvGrpSpPr>
        <p:grpSpPr>
          <a:xfrm>
            <a:off x="859369" y="5349477"/>
            <a:ext cx="7425261" cy="960480"/>
            <a:chOff x="1000778" y="5105167"/>
            <a:chExt cx="7134754" cy="960480"/>
          </a:xfrm>
        </p:grpSpPr>
        <p:sp>
          <p:nvSpPr>
            <p:cNvPr id="59" name="正方形/長方形 58">
              <a:extLst>
                <a:ext uri="{FF2B5EF4-FFF2-40B4-BE49-F238E27FC236}">
                  <a16:creationId xmlns:a16="http://schemas.microsoft.com/office/drawing/2014/main" id="{AC8B1EA6-F170-425C-8E87-CD89FE47A68C}"/>
                </a:ext>
              </a:extLst>
            </p:cNvPr>
            <p:cNvSpPr/>
            <p:nvPr/>
          </p:nvSpPr>
          <p:spPr>
            <a:xfrm rot="16200000">
              <a:off x="4087915" y="2018030"/>
              <a:ext cx="960480" cy="7134754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cxnSp>
          <p:nvCxnSpPr>
            <p:cNvPr id="62" name="直線コネクタ 61">
              <a:extLst>
                <a:ext uri="{FF2B5EF4-FFF2-40B4-BE49-F238E27FC236}">
                  <a16:creationId xmlns:a16="http://schemas.microsoft.com/office/drawing/2014/main" id="{04CB2EF0-45C0-46FF-A466-46CDB1E5B737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5210878" y="3295352"/>
              <a:ext cx="0" cy="4456800"/>
            </a:xfrm>
            <a:prstGeom prst="line">
              <a:avLst/>
            </a:prstGeom>
            <a:ln w="5080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線コネクタ 91">
              <a:extLst>
                <a:ext uri="{FF2B5EF4-FFF2-40B4-BE49-F238E27FC236}">
                  <a16:creationId xmlns:a16="http://schemas.microsoft.com/office/drawing/2014/main" id="{FEE05EF3-2023-4A90-BC43-DF784C3EF1E6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578377" y="5822738"/>
              <a:ext cx="360000" cy="0"/>
            </a:xfrm>
            <a:prstGeom prst="line">
              <a:avLst/>
            </a:prstGeom>
            <a:ln w="50800">
              <a:solidFill>
                <a:schemeClr val="bg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6F241F82-BC97-4E05-863A-D50FD62CBAF6}"/>
              </a:ext>
            </a:extLst>
          </p:cNvPr>
          <p:cNvGrpSpPr>
            <a:grpSpLocks noChangeAspect="1"/>
          </p:cNvGrpSpPr>
          <p:nvPr/>
        </p:nvGrpSpPr>
        <p:grpSpPr>
          <a:xfrm>
            <a:off x="852482" y="4698401"/>
            <a:ext cx="1199743" cy="1315776"/>
            <a:chOff x="1404437" y="4354147"/>
            <a:chExt cx="1514632" cy="1661119"/>
          </a:xfrm>
        </p:grpSpPr>
        <p:cxnSp>
          <p:nvCxnSpPr>
            <p:cNvPr id="93" name="直線コネクタ 92">
              <a:extLst>
                <a:ext uri="{FF2B5EF4-FFF2-40B4-BE49-F238E27FC236}">
                  <a16:creationId xmlns:a16="http://schemas.microsoft.com/office/drawing/2014/main" id="{1F3F8DFD-2FB0-43BB-912B-D3B5E5118CE8}"/>
                </a:ext>
              </a:extLst>
            </p:cNvPr>
            <p:cNvCxnSpPr>
              <a:cxnSpLocks/>
            </p:cNvCxnSpPr>
            <p:nvPr/>
          </p:nvCxnSpPr>
          <p:spPr>
            <a:xfrm>
              <a:off x="1412529" y="4575266"/>
              <a:ext cx="0" cy="144000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4" name="グループ化 93">
              <a:extLst>
                <a:ext uri="{FF2B5EF4-FFF2-40B4-BE49-F238E27FC236}">
                  <a16:creationId xmlns:a16="http://schemas.microsoft.com/office/drawing/2014/main" id="{2B246A93-766F-4853-A498-AF8356CC95F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404437" y="4354147"/>
              <a:ext cx="1514632" cy="495671"/>
              <a:chOff x="464300" y="3727368"/>
              <a:chExt cx="2750148" cy="900000"/>
            </a:xfrm>
          </p:grpSpPr>
          <p:sp>
            <p:nvSpPr>
              <p:cNvPr id="95" name="フリーフォーム: 図形 94">
                <a:extLst>
                  <a:ext uri="{FF2B5EF4-FFF2-40B4-BE49-F238E27FC236}">
                    <a16:creationId xmlns:a16="http://schemas.microsoft.com/office/drawing/2014/main" id="{FDFA3176-CC92-41E7-9179-121A771607F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64300" y="3727368"/>
                <a:ext cx="2750148" cy="900000"/>
              </a:xfrm>
              <a:custGeom>
                <a:avLst/>
                <a:gdLst>
                  <a:gd name="connsiteX0" fmla="*/ 450000 w 3065660"/>
                  <a:gd name="connsiteY0" fmla="*/ 0 h 900000"/>
                  <a:gd name="connsiteX1" fmla="*/ 475438 w 3065660"/>
                  <a:gd name="connsiteY1" fmla="*/ 2565 h 900000"/>
                  <a:gd name="connsiteX2" fmla="*/ 475438 w 3065660"/>
                  <a:gd name="connsiteY2" fmla="*/ 0 h 900000"/>
                  <a:gd name="connsiteX3" fmla="*/ 2577288 w 3065660"/>
                  <a:gd name="connsiteY3" fmla="*/ 0 h 900000"/>
                  <a:gd name="connsiteX4" fmla="*/ 2577288 w 3065660"/>
                  <a:gd name="connsiteY4" fmla="*/ 3868 h 900000"/>
                  <a:gd name="connsiteX5" fmla="*/ 2615660 w 3065660"/>
                  <a:gd name="connsiteY5" fmla="*/ 0 h 900000"/>
                  <a:gd name="connsiteX6" fmla="*/ 3065660 w 3065660"/>
                  <a:gd name="connsiteY6" fmla="*/ 450000 h 900000"/>
                  <a:gd name="connsiteX7" fmla="*/ 2615660 w 3065660"/>
                  <a:gd name="connsiteY7" fmla="*/ 900000 h 900000"/>
                  <a:gd name="connsiteX8" fmla="*/ 2577288 w 3065660"/>
                  <a:gd name="connsiteY8" fmla="*/ 896132 h 900000"/>
                  <a:gd name="connsiteX9" fmla="*/ 2577288 w 3065660"/>
                  <a:gd name="connsiteY9" fmla="*/ 900000 h 900000"/>
                  <a:gd name="connsiteX10" fmla="*/ 475438 w 3065660"/>
                  <a:gd name="connsiteY10" fmla="*/ 900000 h 900000"/>
                  <a:gd name="connsiteX11" fmla="*/ 475438 w 3065660"/>
                  <a:gd name="connsiteY11" fmla="*/ 897436 h 900000"/>
                  <a:gd name="connsiteX12" fmla="*/ 450000 w 3065660"/>
                  <a:gd name="connsiteY12" fmla="*/ 900000 h 900000"/>
                  <a:gd name="connsiteX13" fmla="*/ 0 w 3065660"/>
                  <a:gd name="connsiteY13" fmla="*/ 450000 h 900000"/>
                  <a:gd name="connsiteX14" fmla="*/ 450000 w 3065660"/>
                  <a:gd name="connsiteY14" fmla="*/ 0 h 90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65660" h="900000">
                    <a:moveTo>
                      <a:pt x="450000" y="0"/>
                    </a:moveTo>
                    <a:lnTo>
                      <a:pt x="475438" y="2565"/>
                    </a:lnTo>
                    <a:lnTo>
                      <a:pt x="475438" y="0"/>
                    </a:lnTo>
                    <a:lnTo>
                      <a:pt x="2577288" y="0"/>
                    </a:lnTo>
                    <a:lnTo>
                      <a:pt x="2577288" y="3868"/>
                    </a:lnTo>
                    <a:lnTo>
                      <a:pt x="2615660" y="0"/>
                    </a:lnTo>
                    <a:cubicBezTo>
                      <a:pt x="2864188" y="0"/>
                      <a:pt x="3065660" y="201472"/>
                      <a:pt x="3065660" y="450000"/>
                    </a:cubicBezTo>
                    <a:cubicBezTo>
                      <a:pt x="3065660" y="698528"/>
                      <a:pt x="2864188" y="900000"/>
                      <a:pt x="2615660" y="900000"/>
                    </a:cubicBezTo>
                    <a:lnTo>
                      <a:pt x="2577288" y="896132"/>
                    </a:lnTo>
                    <a:lnTo>
                      <a:pt x="2577288" y="900000"/>
                    </a:lnTo>
                    <a:lnTo>
                      <a:pt x="475438" y="900000"/>
                    </a:lnTo>
                    <a:lnTo>
                      <a:pt x="475438" y="897436"/>
                    </a:lnTo>
                    <a:lnTo>
                      <a:pt x="450000" y="900000"/>
                    </a:lnTo>
                    <a:cubicBezTo>
                      <a:pt x="201472" y="900000"/>
                      <a:pt x="0" y="698528"/>
                      <a:pt x="0" y="450000"/>
                    </a:cubicBezTo>
                    <a:cubicBezTo>
                      <a:pt x="0" y="201472"/>
                      <a:pt x="201472" y="0"/>
                      <a:pt x="450000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96" name="楕円 95">
                <a:extLst>
                  <a:ext uri="{FF2B5EF4-FFF2-40B4-BE49-F238E27FC236}">
                    <a16:creationId xmlns:a16="http://schemas.microsoft.com/office/drawing/2014/main" id="{7E30C3D0-6A64-4D24-B082-32D09051E7F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46944" y="3820909"/>
                <a:ext cx="720000" cy="720000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97" name="楕円 96">
                <a:extLst>
                  <a:ext uri="{FF2B5EF4-FFF2-40B4-BE49-F238E27FC236}">
                    <a16:creationId xmlns:a16="http://schemas.microsoft.com/office/drawing/2014/main" id="{BC2466B0-DA52-48D1-B572-7398C473D7A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475205" y="3820909"/>
                <a:ext cx="720000" cy="720000"/>
              </a:xfrm>
              <a:prstGeom prst="ellipse">
                <a:avLst/>
              </a:pr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98" name="楕円 97">
                <a:extLst>
                  <a:ext uri="{FF2B5EF4-FFF2-40B4-BE49-F238E27FC236}">
                    <a16:creationId xmlns:a16="http://schemas.microsoft.com/office/drawing/2014/main" id="{9192B328-9301-43BB-BE19-F74B7096AEC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303466" y="3820543"/>
                <a:ext cx="720000" cy="720000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cxnSp>
        <p:nvCxnSpPr>
          <p:cNvPr id="101" name="直線矢印コネクタ 100">
            <a:extLst>
              <a:ext uri="{FF2B5EF4-FFF2-40B4-BE49-F238E27FC236}">
                <a16:creationId xmlns:a16="http://schemas.microsoft.com/office/drawing/2014/main" id="{9970892C-5C62-4CA5-BFE2-A8F7A795B02F}"/>
              </a:ext>
            </a:extLst>
          </p:cNvPr>
          <p:cNvCxnSpPr>
            <a:cxnSpLocks/>
          </p:cNvCxnSpPr>
          <p:nvPr/>
        </p:nvCxnSpPr>
        <p:spPr>
          <a:xfrm>
            <a:off x="1670934" y="5176083"/>
            <a:ext cx="1089526" cy="510088"/>
          </a:xfrm>
          <a:prstGeom prst="straightConnector1">
            <a:avLst/>
          </a:prstGeom>
          <a:ln w="3810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758D82D3-A905-4411-80FD-88064B3FA36E}"/>
              </a:ext>
            </a:extLst>
          </p:cNvPr>
          <p:cNvGrpSpPr>
            <a:grpSpLocks noChangeAspect="1"/>
          </p:cNvGrpSpPr>
          <p:nvPr/>
        </p:nvGrpSpPr>
        <p:grpSpPr>
          <a:xfrm>
            <a:off x="2767456" y="5520522"/>
            <a:ext cx="1618781" cy="990313"/>
            <a:chOff x="4790667" y="5006388"/>
            <a:chExt cx="2195047" cy="1342852"/>
          </a:xfrm>
        </p:grpSpPr>
        <p:pic>
          <p:nvPicPr>
            <p:cNvPr id="81" name="図 80">
              <a:extLst>
                <a:ext uri="{FF2B5EF4-FFF2-40B4-BE49-F238E27FC236}">
                  <a16:creationId xmlns:a16="http://schemas.microsoft.com/office/drawing/2014/main" id="{1E5D38C6-997B-466F-861F-F85A9E29D5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90667" y="5006388"/>
              <a:ext cx="2195047" cy="1342852"/>
            </a:xfrm>
            <a:prstGeom prst="rect">
              <a:avLst/>
            </a:prstGeom>
          </p:spPr>
        </p:pic>
        <p:sp>
          <p:nvSpPr>
            <p:cNvPr id="67" name="フリーフォーム: 図形 66">
              <a:extLst>
                <a:ext uri="{FF2B5EF4-FFF2-40B4-BE49-F238E27FC236}">
                  <a16:creationId xmlns:a16="http://schemas.microsoft.com/office/drawing/2014/main" id="{CBC03B68-73DC-45FC-8E0B-4FE524B1F76C}"/>
                </a:ext>
              </a:extLst>
            </p:cNvPr>
            <p:cNvSpPr/>
            <p:nvPr/>
          </p:nvSpPr>
          <p:spPr>
            <a:xfrm rot="5400000">
              <a:off x="5074259" y="5017112"/>
              <a:ext cx="322853" cy="526316"/>
            </a:xfrm>
            <a:custGeom>
              <a:avLst/>
              <a:gdLst>
                <a:gd name="connsiteX0" fmla="*/ 311328 w 311328"/>
                <a:gd name="connsiteY0" fmla="*/ 623560 h 623560"/>
                <a:gd name="connsiteX1" fmla="*/ 0 w 311328"/>
                <a:gd name="connsiteY1" fmla="*/ 623560 h 623560"/>
                <a:gd name="connsiteX2" fmla="*/ 100579 w 311328"/>
                <a:gd name="connsiteY2" fmla="*/ 429698 h 623560"/>
                <a:gd name="connsiteX3" fmla="*/ 0 w 311328"/>
                <a:gd name="connsiteY3" fmla="*/ 429698 h 623560"/>
                <a:gd name="connsiteX4" fmla="*/ 0 w 311328"/>
                <a:gd name="connsiteY4" fmla="*/ 0 h 623560"/>
                <a:gd name="connsiteX5" fmla="*/ 311328 w 311328"/>
                <a:gd name="connsiteY5" fmla="*/ 0 h 623560"/>
                <a:gd name="connsiteX6" fmla="*/ 311328 w 311328"/>
                <a:gd name="connsiteY6" fmla="*/ 429698 h 623560"/>
                <a:gd name="connsiteX7" fmla="*/ 210749 w 311328"/>
                <a:gd name="connsiteY7" fmla="*/ 429698 h 623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1328" h="623560">
                  <a:moveTo>
                    <a:pt x="311328" y="623560"/>
                  </a:moveTo>
                  <a:lnTo>
                    <a:pt x="0" y="623560"/>
                  </a:lnTo>
                  <a:lnTo>
                    <a:pt x="100579" y="429698"/>
                  </a:lnTo>
                  <a:lnTo>
                    <a:pt x="0" y="429698"/>
                  </a:lnTo>
                  <a:lnTo>
                    <a:pt x="0" y="0"/>
                  </a:lnTo>
                  <a:lnTo>
                    <a:pt x="311328" y="0"/>
                  </a:lnTo>
                  <a:lnTo>
                    <a:pt x="311328" y="429698"/>
                  </a:lnTo>
                  <a:lnTo>
                    <a:pt x="210749" y="429698"/>
                  </a:ln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25" name="グループ化 24">
            <a:extLst>
              <a:ext uri="{FF2B5EF4-FFF2-40B4-BE49-F238E27FC236}">
                <a16:creationId xmlns:a16="http://schemas.microsoft.com/office/drawing/2014/main" id="{5F851251-258A-4CCF-BD66-B63EAEC4764A}"/>
              </a:ext>
            </a:extLst>
          </p:cNvPr>
          <p:cNvGrpSpPr>
            <a:grpSpLocks noChangeAspect="1"/>
          </p:cNvGrpSpPr>
          <p:nvPr/>
        </p:nvGrpSpPr>
        <p:grpSpPr>
          <a:xfrm>
            <a:off x="6392972" y="5519021"/>
            <a:ext cx="1618781" cy="990313"/>
            <a:chOff x="4790667" y="5006388"/>
            <a:chExt cx="2195047" cy="1342852"/>
          </a:xfrm>
        </p:grpSpPr>
        <p:pic>
          <p:nvPicPr>
            <p:cNvPr id="26" name="図 25">
              <a:extLst>
                <a:ext uri="{FF2B5EF4-FFF2-40B4-BE49-F238E27FC236}">
                  <a16:creationId xmlns:a16="http://schemas.microsoft.com/office/drawing/2014/main" id="{D9388005-5E3C-45A6-BE84-15B572ED92B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90667" y="5006388"/>
              <a:ext cx="2195047" cy="1342852"/>
            </a:xfrm>
            <a:prstGeom prst="rect">
              <a:avLst/>
            </a:prstGeom>
          </p:spPr>
        </p:pic>
        <p:sp>
          <p:nvSpPr>
            <p:cNvPr id="27" name="フリーフォーム: 図形 26">
              <a:extLst>
                <a:ext uri="{FF2B5EF4-FFF2-40B4-BE49-F238E27FC236}">
                  <a16:creationId xmlns:a16="http://schemas.microsoft.com/office/drawing/2014/main" id="{5C908ACE-7587-465E-A7E0-A56694534005}"/>
                </a:ext>
              </a:extLst>
            </p:cNvPr>
            <p:cNvSpPr/>
            <p:nvPr/>
          </p:nvSpPr>
          <p:spPr>
            <a:xfrm rot="5400000">
              <a:off x="5074259" y="5017112"/>
              <a:ext cx="322853" cy="526316"/>
            </a:xfrm>
            <a:custGeom>
              <a:avLst/>
              <a:gdLst>
                <a:gd name="connsiteX0" fmla="*/ 311328 w 311328"/>
                <a:gd name="connsiteY0" fmla="*/ 623560 h 623560"/>
                <a:gd name="connsiteX1" fmla="*/ 0 w 311328"/>
                <a:gd name="connsiteY1" fmla="*/ 623560 h 623560"/>
                <a:gd name="connsiteX2" fmla="*/ 100579 w 311328"/>
                <a:gd name="connsiteY2" fmla="*/ 429698 h 623560"/>
                <a:gd name="connsiteX3" fmla="*/ 0 w 311328"/>
                <a:gd name="connsiteY3" fmla="*/ 429698 h 623560"/>
                <a:gd name="connsiteX4" fmla="*/ 0 w 311328"/>
                <a:gd name="connsiteY4" fmla="*/ 0 h 623560"/>
                <a:gd name="connsiteX5" fmla="*/ 311328 w 311328"/>
                <a:gd name="connsiteY5" fmla="*/ 0 h 623560"/>
                <a:gd name="connsiteX6" fmla="*/ 311328 w 311328"/>
                <a:gd name="connsiteY6" fmla="*/ 429698 h 623560"/>
                <a:gd name="connsiteX7" fmla="*/ 210749 w 311328"/>
                <a:gd name="connsiteY7" fmla="*/ 429698 h 623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1328" h="623560">
                  <a:moveTo>
                    <a:pt x="311328" y="623560"/>
                  </a:moveTo>
                  <a:lnTo>
                    <a:pt x="0" y="623560"/>
                  </a:lnTo>
                  <a:lnTo>
                    <a:pt x="100579" y="429698"/>
                  </a:lnTo>
                  <a:lnTo>
                    <a:pt x="0" y="429698"/>
                  </a:lnTo>
                  <a:lnTo>
                    <a:pt x="0" y="0"/>
                  </a:lnTo>
                  <a:lnTo>
                    <a:pt x="311328" y="0"/>
                  </a:lnTo>
                  <a:lnTo>
                    <a:pt x="311328" y="429698"/>
                  </a:lnTo>
                  <a:lnTo>
                    <a:pt x="210749" y="429698"/>
                  </a:ln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cxnSp>
        <p:nvCxnSpPr>
          <p:cNvPr id="28" name="直線矢印コネクタ 27">
            <a:extLst>
              <a:ext uri="{FF2B5EF4-FFF2-40B4-BE49-F238E27FC236}">
                <a16:creationId xmlns:a16="http://schemas.microsoft.com/office/drawing/2014/main" id="{B05E6596-413A-4853-A7C5-F1F51CBF82CF}"/>
              </a:ext>
            </a:extLst>
          </p:cNvPr>
          <p:cNvCxnSpPr>
            <a:cxnSpLocks/>
          </p:cNvCxnSpPr>
          <p:nvPr/>
        </p:nvCxnSpPr>
        <p:spPr>
          <a:xfrm flipV="1">
            <a:off x="4393233" y="5740631"/>
            <a:ext cx="1999739" cy="229035"/>
          </a:xfrm>
          <a:prstGeom prst="straightConnector1">
            <a:avLst/>
          </a:prstGeom>
          <a:ln w="3810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B95DB492-31B2-4621-BAAB-9BE0EA53484B}"/>
              </a:ext>
            </a:extLst>
          </p:cNvPr>
          <p:cNvSpPr txBox="1"/>
          <p:nvPr/>
        </p:nvSpPr>
        <p:spPr>
          <a:xfrm>
            <a:off x="2813979" y="4787907"/>
            <a:ext cx="312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1</a:t>
            </a:r>
            <a:endParaRPr kumimoji="1" lang="ja-JP" altLang="en-US" dirty="0"/>
          </a:p>
        </p:txBody>
      </p: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963F97C4-974F-43AA-996D-5C55052FF763}"/>
              </a:ext>
            </a:extLst>
          </p:cNvPr>
          <p:cNvSpPr txBox="1"/>
          <p:nvPr/>
        </p:nvSpPr>
        <p:spPr>
          <a:xfrm>
            <a:off x="3158453" y="4787907"/>
            <a:ext cx="312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pic>
        <p:nvPicPr>
          <p:cNvPr id="41" name="図 40">
            <a:extLst>
              <a:ext uri="{FF2B5EF4-FFF2-40B4-BE49-F238E27FC236}">
                <a16:creationId xmlns:a16="http://schemas.microsoft.com/office/drawing/2014/main" id="{DA22C508-98F7-425F-88C0-8CFD4AE955F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37" t="14856" r="69714" b="80255"/>
          <a:stretch/>
        </p:blipFill>
        <p:spPr>
          <a:xfrm>
            <a:off x="2771088" y="5153402"/>
            <a:ext cx="742329" cy="351975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4D2C5063-54B8-48D0-9EA6-FFB972E05B0C}"/>
              </a:ext>
            </a:extLst>
          </p:cNvPr>
          <p:cNvSpPr txBox="1"/>
          <p:nvPr/>
        </p:nvSpPr>
        <p:spPr>
          <a:xfrm>
            <a:off x="6439763" y="4775850"/>
            <a:ext cx="312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44" name="テキスト ボックス 43">
            <a:extLst>
              <a:ext uri="{FF2B5EF4-FFF2-40B4-BE49-F238E27FC236}">
                <a16:creationId xmlns:a16="http://schemas.microsoft.com/office/drawing/2014/main" id="{62D419E8-35E8-40E1-A466-CE2242A48D42}"/>
              </a:ext>
            </a:extLst>
          </p:cNvPr>
          <p:cNvSpPr txBox="1"/>
          <p:nvPr/>
        </p:nvSpPr>
        <p:spPr>
          <a:xfrm>
            <a:off x="6784237" y="4775850"/>
            <a:ext cx="312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1</a:t>
            </a:r>
            <a:endParaRPr kumimoji="1" lang="ja-JP" altLang="en-US" dirty="0"/>
          </a:p>
        </p:txBody>
      </p:sp>
      <p:pic>
        <p:nvPicPr>
          <p:cNvPr id="45" name="図 44">
            <a:extLst>
              <a:ext uri="{FF2B5EF4-FFF2-40B4-BE49-F238E27FC236}">
                <a16:creationId xmlns:a16="http://schemas.microsoft.com/office/drawing/2014/main" id="{8DD6E640-A43A-43D8-8798-22A543003A3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37" t="14856" r="69714" b="80255"/>
          <a:stretch/>
        </p:blipFill>
        <p:spPr>
          <a:xfrm flipH="1">
            <a:off x="6396872" y="5141345"/>
            <a:ext cx="742329" cy="351975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34430635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9B16B54-9EE3-4B95-8C1E-0387512493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dirty="0"/>
              <a:t>Research Trend of ITS-VLC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7BB9FC5-9A76-4C41-99EE-AE8B2DE8DC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Most of the models have the transmitter in front of the receiver.</a:t>
            </a:r>
            <a:r>
              <a:rPr lang="en-US" altLang="ja-JP" baseline="30000" dirty="0"/>
              <a:t>[1] </a:t>
            </a:r>
            <a:r>
              <a:rPr lang="en-US" altLang="ja-JP" dirty="0"/>
              <a:t>There are few models where the receiver crosses the transmitter.</a:t>
            </a:r>
          </a:p>
          <a:p>
            <a:pPr marL="0" indent="0">
              <a:buNone/>
            </a:pPr>
            <a:r>
              <a:rPr lang="ja-JP" altLang="en-US" dirty="0"/>
              <a:t>→</a:t>
            </a:r>
            <a:r>
              <a:rPr lang="en-US" altLang="ja-JP" dirty="0"/>
              <a:t> In this study, I proposed a communication model where the receiver crosses the transmitter.</a:t>
            </a:r>
          </a:p>
          <a:p>
            <a:pPr marL="0" indent="0">
              <a:buNone/>
            </a:pPr>
            <a:endParaRPr lang="en-US" altLang="ja-JP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D05EEAF-16A0-49AC-A02F-2785CE29E4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kumimoji="1" lang="en-US" altLang="ja-JP" dirty="0"/>
              <a:t>3</a:t>
            </a:r>
            <a:endParaRPr kumimoji="1" lang="ja-JP" altLang="en-US" dirty="0"/>
          </a:p>
        </p:txBody>
      </p:sp>
      <p:pic>
        <p:nvPicPr>
          <p:cNvPr id="15" name="図 14">
            <a:extLst>
              <a:ext uri="{FF2B5EF4-FFF2-40B4-BE49-F238E27FC236}">
                <a16:creationId xmlns:a16="http://schemas.microsoft.com/office/drawing/2014/main" id="{7249EB50-AA93-4496-8942-6E6AD91D75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037" r="56135"/>
          <a:stretch/>
        </p:blipFill>
        <p:spPr>
          <a:xfrm>
            <a:off x="1492162" y="2908528"/>
            <a:ext cx="2487018" cy="3049100"/>
          </a:xfrm>
          <a:prstGeom prst="rect">
            <a:avLst/>
          </a:prstGeom>
        </p:spPr>
      </p:pic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8021B12E-EC12-4BD9-BB15-DF8C717C1240}"/>
              </a:ext>
            </a:extLst>
          </p:cNvPr>
          <p:cNvSpPr txBox="1"/>
          <p:nvPr/>
        </p:nvSpPr>
        <p:spPr>
          <a:xfrm>
            <a:off x="859937" y="2402953"/>
            <a:ext cx="30939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/>
              <a:t>①</a:t>
            </a:r>
            <a:r>
              <a:rPr kumimoji="1" lang="en-US" altLang="ja-JP" sz="2400" b="1" dirty="0"/>
              <a:t>conventional model</a:t>
            </a:r>
            <a:endParaRPr kumimoji="1" lang="ja-JP" altLang="en-US" sz="2400" b="1" dirty="0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1B12F43E-60BD-409D-A4E4-88F65F7D96F6}"/>
              </a:ext>
            </a:extLst>
          </p:cNvPr>
          <p:cNvSpPr txBox="1"/>
          <p:nvPr/>
        </p:nvSpPr>
        <p:spPr>
          <a:xfrm>
            <a:off x="5124137" y="2405777"/>
            <a:ext cx="29747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/>
              <a:t>②</a:t>
            </a:r>
            <a:r>
              <a:rPr kumimoji="1" lang="en-US" altLang="ja-JP" sz="2400" b="1" dirty="0"/>
              <a:t> Proposed model</a:t>
            </a:r>
            <a:endParaRPr kumimoji="1" lang="ja-JP" altLang="en-US" sz="2400" b="1" dirty="0"/>
          </a:p>
        </p:txBody>
      </p:sp>
      <p:grpSp>
        <p:nvGrpSpPr>
          <p:cNvPr id="21" name="グループ化 20">
            <a:extLst>
              <a:ext uri="{FF2B5EF4-FFF2-40B4-BE49-F238E27FC236}">
                <a16:creationId xmlns:a16="http://schemas.microsoft.com/office/drawing/2014/main" id="{22A514B2-344D-4834-92AE-056D44AC5AE1}"/>
              </a:ext>
            </a:extLst>
          </p:cNvPr>
          <p:cNvGrpSpPr/>
          <p:nvPr/>
        </p:nvGrpSpPr>
        <p:grpSpPr>
          <a:xfrm>
            <a:off x="6253241" y="3316507"/>
            <a:ext cx="1232161" cy="2148708"/>
            <a:chOff x="7086599" y="1659198"/>
            <a:chExt cx="1232161" cy="2148708"/>
          </a:xfrm>
        </p:grpSpPr>
        <p:pic>
          <p:nvPicPr>
            <p:cNvPr id="22" name="図 21">
              <a:extLst>
                <a:ext uri="{FF2B5EF4-FFF2-40B4-BE49-F238E27FC236}">
                  <a16:creationId xmlns:a16="http://schemas.microsoft.com/office/drawing/2014/main" id="{7FCA9446-4408-4D15-AEDD-C9A11B73A3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696" r="50550"/>
            <a:stretch/>
          </p:blipFill>
          <p:spPr>
            <a:xfrm rot="16200000" flipH="1">
              <a:off x="6679653" y="2168798"/>
              <a:ext cx="2148708" cy="1129507"/>
            </a:xfrm>
            <a:prstGeom prst="rect">
              <a:avLst/>
            </a:prstGeom>
          </p:spPr>
        </p:pic>
        <p:pic>
          <p:nvPicPr>
            <p:cNvPr id="23" name="図 22">
              <a:extLst>
                <a:ext uri="{FF2B5EF4-FFF2-40B4-BE49-F238E27FC236}">
                  <a16:creationId xmlns:a16="http://schemas.microsoft.com/office/drawing/2014/main" id="{43DD21C2-3870-43E5-9D37-0D449AAD7F9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 flipH="1">
              <a:off x="7091584" y="2211664"/>
              <a:ext cx="986326" cy="956825"/>
            </a:xfrm>
            <a:prstGeom prst="rect">
              <a:avLst/>
            </a:prstGeom>
          </p:spPr>
        </p:pic>
        <p:sp>
          <p:nvSpPr>
            <p:cNvPr id="24" name="フリーフォーム: 図形 23">
              <a:extLst>
                <a:ext uri="{FF2B5EF4-FFF2-40B4-BE49-F238E27FC236}">
                  <a16:creationId xmlns:a16="http://schemas.microsoft.com/office/drawing/2014/main" id="{AF1967CC-2254-4A2D-A8F5-6330D60C6EE5}"/>
                </a:ext>
              </a:extLst>
            </p:cNvPr>
            <p:cNvSpPr/>
            <p:nvPr/>
          </p:nvSpPr>
          <p:spPr>
            <a:xfrm rot="5400000" flipH="1">
              <a:off x="7155846" y="2554425"/>
              <a:ext cx="219760" cy="358253"/>
            </a:xfrm>
            <a:custGeom>
              <a:avLst/>
              <a:gdLst>
                <a:gd name="connsiteX0" fmla="*/ 311328 w 311328"/>
                <a:gd name="connsiteY0" fmla="*/ 623560 h 623560"/>
                <a:gd name="connsiteX1" fmla="*/ 0 w 311328"/>
                <a:gd name="connsiteY1" fmla="*/ 623560 h 623560"/>
                <a:gd name="connsiteX2" fmla="*/ 100579 w 311328"/>
                <a:gd name="connsiteY2" fmla="*/ 429698 h 623560"/>
                <a:gd name="connsiteX3" fmla="*/ 0 w 311328"/>
                <a:gd name="connsiteY3" fmla="*/ 429698 h 623560"/>
                <a:gd name="connsiteX4" fmla="*/ 0 w 311328"/>
                <a:gd name="connsiteY4" fmla="*/ 0 h 623560"/>
                <a:gd name="connsiteX5" fmla="*/ 311328 w 311328"/>
                <a:gd name="connsiteY5" fmla="*/ 0 h 623560"/>
                <a:gd name="connsiteX6" fmla="*/ 311328 w 311328"/>
                <a:gd name="connsiteY6" fmla="*/ 429698 h 623560"/>
                <a:gd name="connsiteX7" fmla="*/ 210749 w 311328"/>
                <a:gd name="connsiteY7" fmla="*/ 429698 h 623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1328" h="623560">
                  <a:moveTo>
                    <a:pt x="311328" y="623560"/>
                  </a:moveTo>
                  <a:lnTo>
                    <a:pt x="0" y="623560"/>
                  </a:lnTo>
                  <a:lnTo>
                    <a:pt x="100579" y="429698"/>
                  </a:lnTo>
                  <a:lnTo>
                    <a:pt x="0" y="429698"/>
                  </a:lnTo>
                  <a:lnTo>
                    <a:pt x="0" y="0"/>
                  </a:lnTo>
                  <a:lnTo>
                    <a:pt x="311328" y="0"/>
                  </a:lnTo>
                  <a:lnTo>
                    <a:pt x="311328" y="429698"/>
                  </a:lnTo>
                  <a:lnTo>
                    <a:pt x="210749" y="429698"/>
                  </a:ln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25" name="グループ化 24">
            <a:extLst>
              <a:ext uri="{FF2B5EF4-FFF2-40B4-BE49-F238E27FC236}">
                <a16:creationId xmlns:a16="http://schemas.microsoft.com/office/drawing/2014/main" id="{97A9A72C-5473-4494-A77F-FDC6BB6B6347}"/>
              </a:ext>
            </a:extLst>
          </p:cNvPr>
          <p:cNvGrpSpPr>
            <a:grpSpLocks noChangeAspect="1"/>
          </p:cNvGrpSpPr>
          <p:nvPr/>
        </p:nvGrpSpPr>
        <p:grpSpPr>
          <a:xfrm>
            <a:off x="5341445" y="4595241"/>
            <a:ext cx="631716" cy="590054"/>
            <a:chOff x="5028472" y="3861681"/>
            <a:chExt cx="2750148" cy="2568774"/>
          </a:xfrm>
          <a:scene3d>
            <a:camera prst="isometricOffAxis2Right"/>
            <a:lightRig rig="threePt" dir="t"/>
          </a:scene3d>
        </p:grpSpPr>
        <p:cxnSp>
          <p:nvCxnSpPr>
            <p:cNvPr id="26" name="直線コネクタ 25">
              <a:extLst>
                <a:ext uri="{FF2B5EF4-FFF2-40B4-BE49-F238E27FC236}">
                  <a16:creationId xmlns:a16="http://schemas.microsoft.com/office/drawing/2014/main" id="{2D9B17C1-8357-46E5-BA68-6B1928161316}"/>
                </a:ext>
              </a:extLst>
            </p:cNvPr>
            <p:cNvCxnSpPr>
              <a:cxnSpLocks/>
            </p:cNvCxnSpPr>
            <p:nvPr/>
          </p:nvCxnSpPr>
          <p:spPr>
            <a:xfrm>
              <a:off x="7113243" y="5524759"/>
              <a:ext cx="0" cy="905696"/>
            </a:xfrm>
            <a:prstGeom prst="line">
              <a:avLst/>
            </a:prstGeom>
            <a:ln w="1270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線コネクタ 26">
              <a:extLst>
                <a:ext uri="{FF2B5EF4-FFF2-40B4-BE49-F238E27FC236}">
                  <a16:creationId xmlns:a16="http://schemas.microsoft.com/office/drawing/2014/main" id="{08B54383-552F-49C9-8E44-16057D70C3D4}"/>
                </a:ext>
              </a:extLst>
            </p:cNvPr>
            <p:cNvCxnSpPr>
              <a:cxnSpLocks/>
            </p:cNvCxnSpPr>
            <p:nvPr/>
          </p:nvCxnSpPr>
          <p:spPr>
            <a:xfrm>
              <a:off x="5764399" y="5524759"/>
              <a:ext cx="0" cy="905696"/>
            </a:xfrm>
            <a:prstGeom prst="line">
              <a:avLst/>
            </a:prstGeom>
            <a:ln w="1270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四角形: 角を丸くする 27">
              <a:extLst>
                <a:ext uri="{FF2B5EF4-FFF2-40B4-BE49-F238E27FC236}">
                  <a16:creationId xmlns:a16="http://schemas.microsoft.com/office/drawing/2014/main" id="{E2FD2CA8-72E7-4418-82EE-61E2C31E1AF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28472" y="3861681"/>
              <a:ext cx="2750148" cy="1850968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9" name="正方形/長方形 28">
              <a:extLst>
                <a:ext uri="{FF2B5EF4-FFF2-40B4-BE49-F238E27FC236}">
                  <a16:creationId xmlns:a16="http://schemas.microsoft.com/office/drawing/2014/main" id="{085ADAC8-B9FC-4013-9A82-A9FF6333A297}"/>
                </a:ext>
              </a:extLst>
            </p:cNvPr>
            <p:cNvSpPr>
              <a:spLocks/>
            </p:cNvSpPr>
            <p:nvPr/>
          </p:nvSpPr>
          <p:spPr>
            <a:xfrm>
              <a:off x="5193041" y="3996962"/>
              <a:ext cx="2401115" cy="1580405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30" name="グループ化 29">
            <a:extLst>
              <a:ext uri="{FF2B5EF4-FFF2-40B4-BE49-F238E27FC236}">
                <a16:creationId xmlns:a16="http://schemas.microsoft.com/office/drawing/2014/main" id="{72E39DBD-6BA9-4AC3-8365-B5249207020F}"/>
              </a:ext>
            </a:extLst>
          </p:cNvPr>
          <p:cNvGrpSpPr>
            <a:grpSpLocks noChangeAspect="1"/>
          </p:cNvGrpSpPr>
          <p:nvPr/>
        </p:nvGrpSpPr>
        <p:grpSpPr>
          <a:xfrm>
            <a:off x="5339561" y="3783177"/>
            <a:ext cx="633600" cy="591814"/>
            <a:chOff x="4841619" y="3964297"/>
            <a:chExt cx="2750148" cy="2568774"/>
          </a:xfrm>
          <a:scene3d>
            <a:camera prst="isometricOffAxis2Right"/>
            <a:lightRig rig="threePt" dir="t"/>
          </a:scene3d>
        </p:grpSpPr>
        <p:cxnSp>
          <p:nvCxnSpPr>
            <p:cNvPr id="31" name="直線コネクタ 30">
              <a:extLst>
                <a:ext uri="{FF2B5EF4-FFF2-40B4-BE49-F238E27FC236}">
                  <a16:creationId xmlns:a16="http://schemas.microsoft.com/office/drawing/2014/main" id="{432AA827-DC17-41CE-A705-F430EB8246B6}"/>
                </a:ext>
              </a:extLst>
            </p:cNvPr>
            <p:cNvCxnSpPr>
              <a:cxnSpLocks/>
            </p:cNvCxnSpPr>
            <p:nvPr/>
          </p:nvCxnSpPr>
          <p:spPr>
            <a:xfrm>
              <a:off x="6926388" y="5627376"/>
              <a:ext cx="0" cy="905695"/>
            </a:xfrm>
            <a:prstGeom prst="line">
              <a:avLst/>
            </a:prstGeom>
            <a:ln w="1270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線コネクタ 31">
              <a:extLst>
                <a:ext uri="{FF2B5EF4-FFF2-40B4-BE49-F238E27FC236}">
                  <a16:creationId xmlns:a16="http://schemas.microsoft.com/office/drawing/2014/main" id="{A771ECE9-18F8-4B5B-896E-120EEF9F86FE}"/>
                </a:ext>
              </a:extLst>
            </p:cNvPr>
            <p:cNvCxnSpPr>
              <a:cxnSpLocks/>
            </p:cNvCxnSpPr>
            <p:nvPr/>
          </p:nvCxnSpPr>
          <p:spPr>
            <a:xfrm>
              <a:off x="5577546" y="5627375"/>
              <a:ext cx="0" cy="905696"/>
            </a:xfrm>
            <a:prstGeom prst="line">
              <a:avLst/>
            </a:prstGeom>
            <a:ln w="1270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四角形: 角を丸くする 32">
              <a:extLst>
                <a:ext uri="{FF2B5EF4-FFF2-40B4-BE49-F238E27FC236}">
                  <a16:creationId xmlns:a16="http://schemas.microsoft.com/office/drawing/2014/main" id="{AE3F15FB-7154-4540-81AE-F4CD5959DC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41619" y="3964297"/>
              <a:ext cx="2750148" cy="1850968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34" name="正方形/長方形 33">
              <a:extLst>
                <a:ext uri="{FF2B5EF4-FFF2-40B4-BE49-F238E27FC236}">
                  <a16:creationId xmlns:a16="http://schemas.microsoft.com/office/drawing/2014/main" id="{22ADFDDD-4D70-4595-AB94-70B540CB6001}"/>
                </a:ext>
              </a:extLst>
            </p:cNvPr>
            <p:cNvSpPr>
              <a:spLocks/>
            </p:cNvSpPr>
            <p:nvPr/>
          </p:nvSpPr>
          <p:spPr>
            <a:xfrm>
              <a:off x="5006188" y="4099578"/>
              <a:ext cx="2401115" cy="1580405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cxnSp>
        <p:nvCxnSpPr>
          <p:cNvPr id="35" name="直線矢印コネクタ 34">
            <a:extLst>
              <a:ext uri="{FF2B5EF4-FFF2-40B4-BE49-F238E27FC236}">
                <a16:creationId xmlns:a16="http://schemas.microsoft.com/office/drawing/2014/main" id="{7E054D21-FA4D-4E63-85C2-663043F9538D}"/>
              </a:ext>
            </a:extLst>
          </p:cNvPr>
          <p:cNvCxnSpPr>
            <a:cxnSpLocks/>
            <a:endCxn id="24" idx="1"/>
          </p:cNvCxnSpPr>
          <p:nvPr/>
        </p:nvCxnSpPr>
        <p:spPr>
          <a:xfrm flipV="1">
            <a:off x="5855507" y="4500741"/>
            <a:ext cx="397735" cy="226005"/>
          </a:xfrm>
          <a:prstGeom prst="straightConnector1">
            <a:avLst/>
          </a:prstGeom>
          <a:ln w="3810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6" name="直線矢印コネクタ 35">
            <a:extLst>
              <a:ext uri="{FF2B5EF4-FFF2-40B4-BE49-F238E27FC236}">
                <a16:creationId xmlns:a16="http://schemas.microsoft.com/office/drawing/2014/main" id="{0EC56AA8-4788-4EC2-B016-16EA672F2C92}"/>
              </a:ext>
            </a:extLst>
          </p:cNvPr>
          <p:cNvCxnSpPr>
            <a:cxnSpLocks/>
            <a:endCxn id="24" idx="0"/>
          </p:cNvCxnSpPr>
          <p:nvPr/>
        </p:nvCxnSpPr>
        <p:spPr>
          <a:xfrm>
            <a:off x="5855507" y="4015843"/>
            <a:ext cx="397735" cy="265138"/>
          </a:xfrm>
          <a:prstGeom prst="straightConnector1">
            <a:avLst/>
          </a:prstGeom>
          <a:ln w="3810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" name="直線矢印コネクタ 36">
            <a:extLst>
              <a:ext uri="{FF2B5EF4-FFF2-40B4-BE49-F238E27FC236}">
                <a16:creationId xmlns:a16="http://schemas.microsoft.com/office/drawing/2014/main" id="{932121DF-5EFB-4430-8205-4E20D8842C28}"/>
              </a:ext>
            </a:extLst>
          </p:cNvPr>
          <p:cNvCxnSpPr>
            <a:cxnSpLocks/>
          </p:cNvCxnSpPr>
          <p:nvPr/>
        </p:nvCxnSpPr>
        <p:spPr>
          <a:xfrm rot="16200000">
            <a:off x="6619235" y="4306094"/>
            <a:ext cx="903745" cy="0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3780AF2D-0C6B-4DDF-B287-E21FAC8009EB}"/>
              </a:ext>
            </a:extLst>
          </p:cNvPr>
          <p:cNvSpPr txBox="1"/>
          <p:nvPr/>
        </p:nvSpPr>
        <p:spPr>
          <a:xfrm>
            <a:off x="147959" y="6194570"/>
            <a:ext cx="89960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600" dirty="0"/>
              <a:t>[1] </a:t>
            </a:r>
            <a:r>
              <a:rPr lang="en-US" altLang="ja-JP" sz="1600" dirty="0"/>
              <a:t>S. Arai, T. Yamazato, H. Okada, T. Fujii, T. Yendo, “LED acquisition methods for image-sensor-based visible light communication”, IEEE Opto-Electronics and Communications Conference (OECC). pp. 1-3, 2015</a:t>
            </a:r>
            <a:endParaRPr kumimoji="1"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7578723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9E8C19D-C6E0-439E-A0D3-567F0EFC42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/>
              <a:t>The feature of my research is that the receiver crosses the transmitter</a:t>
            </a:r>
          </a:p>
          <a:p>
            <a:pPr lvl="1"/>
            <a:r>
              <a:rPr lang="en-US" altLang="ja-JP" dirty="0"/>
              <a:t>Previous studies have not assumed that the transmitter moves in the captured image</a:t>
            </a:r>
          </a:p>
          <a:p>
            <a:pPr lvl="1"/>
            <a:r>
              <a:rPr lang="en-US" altLang="ja-JP" dirty="0"/>
              <a:t>Shooting time is short, and the number of captured images is very small</a:t>
            </a:r>
          </a:p>
          <a:p>
            <a:r>
              <a:rPr lang="en-US" altLang="ja-JP" b="1" dirty="0"/>
              <a:t>I have to perform LED acquisition and data demodulation from a small number of images in a short time</a:t>
            </a:r>
            <a:endParaRPr kumimoji="1" lang="en-US" altLang="ja-JP" b="1" dirty="0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5C20250C-8329-4C86-B726-D55F679F5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dirty="0"/>
              <a:t>Problem of my Research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874E959-FB89-40C2-B2F7-496FB2270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kumimoji="1" lang="en-US" altLang="ja-JP" dirty="0"/>
              <a:t>4</a:t>
            </a:r>
            <a:endParaRPr kumimoji="1" lang="ja-JP" altLang="en-US" dirty="0"/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5887B85B-D332-4121-BAFE-A6FA34F8B957}"/>
              </a:ext>
            </a:extLst>
          </p:cNvPr>
          <p:cNvSpPr txBox="1"/>
          <p:nvPr/>
        </p:nvSpPr>
        <p:spPr>
          <a:xfrm>
            <a:off x="2993989" y="3388077"/>
            <a:ext cx="1137481" cy="33855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sz="1600" b="1" dirty="0"/>
              <a:t>transmitter</a:t>
            </a:r>
            <a:endParaRPr kumimoji="1" lang="ja-JP" altLang="en-US" sz="1600" b="1" dirty="0"/>
          </a:p>
        </p:txBody>
      </p:sp>
      <p:pic>
        <p:nvPicPr>
          <p:cNvPr id="29" name="図 28">
            <a:extLst>
              <a:ext uri="{FF2B5EF4-FFF2-40B4-BE49-F238E27FC236}">
                <a16:creationId xmlns:a16="http://schemas.microsoft.com/office/drawing/2014/main" id="{8AC3A4BA-B24B-4581-B28B-DA87E3559C6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96" r="50550"/>
          <a:stretch/>
        </p:blipFill>
        <p:spPr>
          <a:xfrm rot="10800000">
            <a:off x="1632540" y="4215792"/>
            <a:ext cx="5780313" cy="1129507"/>
          </a:xfrm>
          <a:prstGeom prst="rect">
            <a:avLst/>
          </a:prstGeom>
        </p:spPr>
      </p:pic>
      <p:cxnSp>
        <p:nvCxnSpPr>
          <p:cNvPr id="35" name="直線矢印コネクタ 34">
            <a:extLst>
              <a:ext uri="{FF2B5EF4-FFF2-40B4-BE49-F238E27FC236}">
                <a16:creationId xmlns:a16="http://schemas.microsoft.com/office/drawing/2014/main" id="{8140A4FF-E749-40F5-996A-D907CB2896E7}"/>
              </a:ext>
            </a:extLst>
          </p:cNvPr>
          <p:cNvCxnSpPr>
            <a:cxnSpLocks/>
          </p:cNvCxnSpPr>
          <p:nvPr/>
        </p:nvCxnSpPr>
        <p:spPr>
          <a:xfrm rot="16200000" flipH="1">
            <a:off x="3364229" y="4715650"/>
            <a:ext cx="2263" cy="625669"/>
          </a:xfrm>
          <a:prstGeom prst="straightConnector1">
            <a:avLst/>
          </a:prstGeom>
          <a:ln w="38100">
            <a:solidFill>
              <a:srgbClr val="002060"/>
            </a:solidFill>
            <a:prstDash val="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36" name="図 35">
            <a:extLst>
              <a:ext uri="{FF2B5EF4-FFF2-40B4-BE49-F238E27FC236}">
                <a16:creationId xmlns:a16="http://schemas.microsoft.com/office/drawing/2014/main" id="{567F4FE7-0821-4850-9D3D-ADD9D842139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770"/>
          <a:stretch/>
        </p:blipFill>
        <p:spPr>
          <a:xfrm>
            <a:off x="4403398" y="3349574"/>
            <a:ext cx="398885" cy="402345"/>
          </a:xfrm>
          <a:prstGeom prst="rect">
            <a:avLst/>
          </a:prstGeom>
        </p:spPr>
      </p:pic>
      <p:cxnSp>
        <p:nvCxnSpPr>
          <p:cNvPr id="37" name="直線矢印コネクタ 36">
            <a:extLst>
              <a:ext uri="{FF2B5EF4-FFF2-40B4-BE49-F238E27FC236}">
                <a16:creationId xmlns:a16="http://schemas.microsoft.com/office/drawing/2014/main" id="{2B023334-DC3E-419A-8900-1A7504591448}"/>
              </a:ext>
            </a:extLst>
          </p:cNvPr>
          <p:cNvCxnSpPr>
            <a:cxnSpLocks/>
          </p:cNvCxnSpPr>
          <p:nvPr/>
        </p:nvCxnSpPr>
        <p:spPr>
          <a:xfrm flipH="1">
            <a:off x="2533787" y="3751919"/>
            <a:ext cx="2074251" cy="804623"/>
          </a:xfrm>
          <a:prstGeom prst="straightConnector1">
            <a:avLst/>
          </a:prstGeom>
          <a:ln w="38100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" name="直線矢印コネクタ 37">
            <a:extLst>
              <a:ext uri="{FF2B5EF4-FFF2-40B4-BE49-F238E27FC236}">
                <a16:creationId xmlns:a16="http://schemas.microsoft.com/office/drawing/2014/main" id="{D9ECDFFD-5B93-48EA-AD40-98E5D626561D}"/>
              </a:ext>
            </a:extLst>
          </p:cNvPr>
          <p:cNvCxnSpPr>
            <a:cxnSpLocks/>
          </p:cNvCxnSpPr>
          <p:nvPr/>
        </p:nvCxnSpPr>
        <p:spPr>
          <a:xfrm rot="16200000" flipH="1">
            <a:off x="4202069" y="4126702"/>
            <a:ext cx="776490" cy="0"/>
          </a:xfrm>
          <a:prstGeom prst="straightConnector1">
            <a:avLst/>
          </a:prstGeom>
          <a:ln w="38100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9" name="正方形/長方形 38">
            <a:extLst>
              <a:ext uri="{FF2B5EF4-FFF2-40B4-BE49-F238E27FC236}">
                <a16:creationId xmlns:a16="http://schemas.microsoft.com/office/drawing/2014/main" id="{D2618C14-98DF-4301-97F3-6FE3618EF3F9}"/>
              </a:ext>
            </a:extLst>
          </p:cNvPr>
          <p:cNvSpPr/>
          <p:nvPr/>
        </p:nvSpPr>
        <p:spPr>
          <a:xfrm flipH="1">
            <a:off x="1877722" y="5514159"/>
            <a:ext cx="1080000" cy="1080000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0" name="直線矢印コネクタ 39">
            <a:extLst>
              <a:ext uri="{FF2B5EF4-FFF2-40B4-BE49-F238E27FC236}">
                <a16:creationId xmlns:a16="http://schemas.microsoft.com/office/drawing/2014/main" id="{85231C49-D6DC-47D9-A7F2-B71E7A78D167}"/>
              </a:ext>
            </a:extLst>
          </p:cNvPr>
          <p:cNvCxnSpPr>
            <a:cxnSpLocks/>
          </p:cNvCxnSpPr>
          <p:nvPr/>
        </p:nvCxnSpPr>
        <p:spPr>
          <a:xfrm>
            <a:off x="4625849" y="3755264"/>
            <a:ext cx="2081362" cy="805453"/>
          </a:xfrm>
          <a:prstGeom prst="straightConnector1">
            <a:avLst/>
          </a:prstGeom>
          <a:ln w="38100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3" name="直線矢印コネクタ 42">
            <a:extLst>
              <a:ext uri="{FF2B5EF4-FFF2-40B4-BE49-F238E27FC236}">
                <a16:creationId xmlns:a16="http://schemas.microsoft.com/office/drawing/2014/main" id="{A9962359-BAD2-4F2F-A95D-DAD8FC81B68E}"/>
              </a:ext>
            </a:extLst>
          </p:cNvPr>
          <p:cNvCxnSpPr>
            <a:cxnSpLocks/>
          </p:cNvCxnSpPr>
          <p:nvPr/>
        </p:nvCxnSpPr>
        <p:spPr>
          <a:xfrm rot="16200000" flipH="1">
            <a:off x="5684742" y="4713387"/>
            <a:ext cx="2263" cy="625669"/>
          </a:xfrm>
          <a:prstGeom prst="straightConnector1">
            <a:avLst/>
          </a:prstGeom>
          <a:ln w="38100">
            <a:solidFill>
              <a:srgbClr val="002060"/>
            </a:solidFill>
            <a:prstDash val="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51" name="グループ化 50">
            <a:extLst>
              <a:ext uri="{FF2B5EF4-FFF2-40B4-BE49-F238E27FC236}">
                <a16:creationId xmlns:a16="http://schemas.microsoft.com/office/drawing/2014/main" id="{D85901B0-BE8E-4D3B-A45E-D4CC0D51B3AC}"/>
              </a:ext>
            </a:extLst>
          </p:cNvPr>
          <p:cNvGrpSpPr/>
          <p:nvPr/>
        </p:nvGrpSpPr>
        <p:grpSpPr>
          <a:xfrm flipH="1">
            <a:off x="4137038" y="4556542"/>
            <a:ext cx="986326" cy="977344"/>
            <a:chOff x="6189256" y="4472510"/>
            <a:chExt cx="986326" cy="977344"/>
          </a:xfrm>
        </p:grpSpPr>
        <p:pic>
          <p:nvPicPr>
            <p:cNvPr id="52" name="図 51">
              <a:extLst>
                <a:ext uri="{FF2B5EF4-FFF2-40B4-BE49-F238E27FC236}">
                  <a16:creationId xmlns:a16="http://schemas.microsoft.com/office/drawing/2014/main" id="{EE59A648-FEB5-4834-B1D5-A586952240F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 flipH="1">
              <a:off x="6189256" y="4493029"/>
              <a:ext cx="986326" cy="956825"/>
            </a:xfrm>
            <a:prstGeom prst="rect">
              <a:avLst/>
            </a:prstGeom>
            <a:effectLst>
              <a:glow rad="12700">
                <a:schemeClr val="accent1"/>
              </a:glow>
              <a:softEdge rad="0"/>
            </a:effectLst>
          </p:spPr>
        </p:pic>
        <p:sp>
          <p:nvSpPr>
            <p:cNvPr id="55" name="フリーフォーム: 図形 54">
              <a:extLst>
                <a:ext uri="{FF2B5EF4-FFF2-40B4-BE49-F238E27FC236}">
                  <a16:creationId xmlns:a16="http://schemas.microsoft.com/office/drawing/2014/main" id="{C60424D2-15F4-4608-88A4-F02F1641AB7A}"/>
                </a:ext>
              </a:extLst>
            </p:cNvPr>
            <p:cNvSpPr/>
            <p:nvPr/>
          </p:nvSpPr>
          <p:spPr>
            <a:xfrm rot="10800000" flipH="1">
              <a:off x="6616014" y="4472510"/>
              <a:ext cx="219760" cy="358253"/>
            </a:xfrm>
            <a:custGeom>
              <a:avLst/>
              <a:gdLst>
                <a:gd name="connsiteX0" fmla="*/ 311328 w 311328"/>
                <a:gd name="connsiteY0" fmla="*/ 623560 h 623560"/>
                <a:gd name="connsiteX1" fmla="*/ 0 w 311328"/>
                <a:gd name="connsiteY1" fmla="*/ 623560 h 623560"/>
                <a:gd name="connsiteX2" fmla="*/ 100579 w 311328"/>
                <a:gd name="connsiteY2" fmla="*/ 429698 h 623560"/>
                <a:gd name="connsiteX3" fmla="*/ 0 w 311328"/>
                <a:gd name="connsiteY3" fmla="*/ 429698 h 623560"/>
                <a:gd name="connsiteX4" fmla="*/ 0 w 311328"/>
                <a:gd name="connsiteY4" fmla="*/ 0 h 623560"/>
                <a:gd name="connsiteX5" fmla="*/ 311328 w 311328"/>
                <a:gd name="connsiteY5" fmla="*/ 0 h 623560"/>
                <a:gd name="connsiteX6" fmla="*/ 311328 w 311328"/>
                <a:gd name="connsiteY6" fmla="*/ 429698 h 623560"/>
                <a:gd name="connsiteX7" fmla="*/ 210749 w 311328"/>
                <a:gd name="connsiteY7" fmla="*/ 429698 h 623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1328" h="623560">
                  <a:moveTo>
                    <a:pt x="311328" y="623560"/>
                  </a:moveTo>
                  <a:lnTo>
                    <a:pt x="0" y="623560"/>
                  </a:lnTo>
                  <a:lnTo>
                    <a:pt x="100579" y="429698"/>
                  </a:lnTo>
                  <a:lnTo>
                    <a:pt x="0" y="429698"/>
                  </a:lnTo>
                  <a:lnTo>
                    <a:pt x="0" y="0"/>
                  </a:lnTo>
                  <a:lnTo>
                    <a:pt x="311328" y="0"/>
                  </a:lnTo>
                  <a:lnTo>
                    <a:pt x="311328" y="429698"/>
                  </a:lnTo>
                  <a:lnTo>
                    <a:pt x="210749" y="429698"/>
                  </a:ln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bg1">
                  <a:lumMod val="65000"/>
                </a:schemeClr>
              </a:solidFill>
            </a:ln>
            <a:effectLst>
              <a:glow rad="12700">
                <a:schemeClr val="accent1"/>
              </a:glo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61" name="正方形/長方形 60">
            <a:extLst>
              <a:ext uri="{FF2B5EF4-FFF2-40B4-BE49-F238E27FC236}">
                <a16:creationId xmlns:a16="http://schemas.microsoft.com/office/drawing/2014/main" id="{5E46758E-3B0A-48AE-9DC6-1A3159BF27B6}"/>
              </a:ext>
            </a:extLst>
          </p:cNvPr>
          <p:cNvSpPr/>
          <p:nvPr/>
        </p:nvSpPr>
        <p:spPr>
          <a:xfrm flipH="1">
            <a:off x="4041160" y="5514159"/>
            <a:ext cx="1080000" cy="1080000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2" name="正方形/長方形 61">
            <a:extLst>
              <a:ext uri="{FF2B5EF4-FFF2-40B4-BE49-F238E27FC236}">
                <a16:creationId xmlns:a16="http://schemas.microsoft.com/office/drawing/2014/main" id="{726AC599-83B5-41C6-9BED-0D5C5FB7E5C0}"/>
              </a:ext>
            </a:extLst>
          </p:cNvPr>
          <p:cNvSpPr/>
          <p:nvPr/>
        </p:nvSpPr>
        <p:spPr>
          <a:xfrm flipH="1">
            <a:off x="6186276" y="5516719"/>
            <a:ext cx="1080000" cy="1080000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63" name="直線矢印コネクタ 62">
            <a:extLst>
              <a:ext uri="{FF2B5EF4-FFF2-40B4-BE49-F238E27FC236}">
                <a16:creationId xmlns:a16="http://schemas.microsoft.com/office/drawing/2014/main" id="{D99A7FC3-1B6F-4290-AA4B-2E510AE28352}"/>
              </a:ext>
            </a:extLst>
          </p:cNvPr>
          <p:cNvCxnSpPr>
            <a:cxnSpLocks/>
          </p:cNvCxnSpPr>
          <p:nvPr/>
        </p:nvCxnSpPr>
        <p:spPr>
          <a:xfrm rot="16200000" flipH="1">
            <a:off x="3498310" y="5740120"/>
            <a:ext cx="2263" cy="625669"/>
          </a:xfrm>
          <a:prstGeom prst="straightConnector1">
            <a:avLst/>
          </a:prstGeom>
          <a:ln w="38100">
            <a:solidFill>
              <a:srgbClr val="002060"/>
            </a:solidFill>
            <a:prstDash val="soli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4" name="直線矢印コネクタ 63">
            <a:extLst>
              <a:ext uri="{FF2B5EF4-FFF2-40B4-BE49-F238E27FC236}">
                <a16:creationId xmlns:a16="http://schemas.microsoft.com/office/drawing/2014/main" id="{D007581E-241F-4E69-AC28-51EFE912D399}"/>
              </a:ext>
            </a:extLst>
          </p:cNvPr>
          <p:cNvCxnSpPr>
            <a:cxnSpLocks/>
          </p:cNvCxnSpPr>
          <p:nvPr/>
        </p:nvCxnSpPr>
        <p:spPr>
          <a:xfrm rot="16200000" flipH="1">
            <a:off x="5652587" y="5740120"/>
            <a:ext cx="2263" cy="625669"/>
          </a:xfrm>
          <a:prstGeom prst="straightConnector1">
            <a:avLst/>
          </a:prstGeom>
          <a:ln w="38100">
            <a:solidFill>
              <a:srgbClr val="002060"/>
            </a:solidFill>
            <a:prstDash val="soli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65" name="図 64">
            <a:extLst>
              <a:ext uri="{FF2B5EF4-FFF2-40B4-BE49-F238E27FC236}">
                <a16:creationId xmlns:a16="http://schemas.microsoft.com/office/drawing/2014/main" id="{101B6435-A35F-4994-92B9-E95E1EAA3FC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770"/>
          <a:stretch/>
        </p:blipFill>
        <p:spPr>
          <a:xfrm>
            <a:off x="2577159" y="5851051"/>
            <a:ext cx="398885" cy="402345"/>
          </a:xfrm>
          <a:prstGeom prst="rect">
            <a:avLst/>
          </a:prstGeom>
        </p:spPr>
      </p:pic>
      <p:pic>
        <p:nvPicPr>
          <p:cNvPr id="66" name="図 65">
            <a:extLst>
              <a:ext uri="{FF2B5EF4-FFF2-40B4-BE49-F238E27FC236}">
                <a16:creationId xmlns:a16="http://schemas.microsoft.com/office/drawing/2014/main" id="{8579C68F-2AB7-4578-8296-EF8795723A6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770"/>
          <a:stretch/>
        </p:blipFill>
        <p:spPr>
          <a:xfrm>
            <a:off x="4372557" y="5851051"/>
            <a:ext cx="398885" cy="402345"/>
          </a:xfrm>
          <a:prstGeom prst="rect">
            <a:avLst/>
          </a:prstGeom>
        </p:spPr>
      </p:pic>
      <p:pic>
        <p:nvPicPr>
          <p:cNvPr id="67" name="図 66">
            <a:extLst>
              <a:ext uri="{FF2B5EF4-FFF2-40B4-BE49-F238E27FC236}">
                <a16:creationId xmlns:a16="http://schemas.microsoft.com/office/drawing/2014/main" id="{6D8AE99D-3E78-4331-B03E-3AAABE4B53E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770"/>
          <a:stretch/>
        </p:blipFill>
        <p:spPr>
          <a:xfrm>
            <a:off x="6177116" y="5851051"/>
            <a:ext cx="398885" cy="402345"/>
          </a:xfrm>
          <a:prstGeom prst="rect">
            <a:avLst/>
          </a:prstGeom>
        </p:spPr>
      </p:pic>
      <p:sp>
        <p:nvSpPr>
          <p:cNvPr id="68" name="テキスト ボックス 67">
            <a:extLst>
              <a:ext uri="{FF2B5EF4-FFF2-40B4-BE49-F238E27FC236}">
                <a16:creationId xmlns:a16="http://schemas.microsoft.com/office/drawing/2014/main" id="{02450B99-BCD0-42D4-A802-B89A6091F1A6}"/>
              </a:ext>
            </a:extLst>
          </p:cNvPr>
          <p:cNvSpPr txBox="1"/>
          <p:nvPr/>
        </p:nvSpPr>
        <p:spPr>
          <a:xfrm>
            <a:off x="413768" y="5759434"/>
            <a:ext cx="972916" cy="58477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Captured </a:t>
            </a:r>
          </a:p>
          <a:p>
            <a:pPr algn="ctr"/>
            <a:r>
              <a:rPr kumimoji="1" lang="en-US" altLang="ja-JP" sz="1600" b="1" dirty="0"/>
              <a:t>images</a:t>
            </a:r>
            <a:endParaRPr kumimoji="1" lang="ja-JP" altLang="en-US" sz="1600" b="1" dirty="0"/>
          </a:p>
        </p:txBody>
      </p:sp>
      <p:grpSp>
        <p:nvGrpSpPr>
          <p:cNvPr id="44" name="グループ化 43">
            <a:extLst>
              <a:ext uri="{FF2B5EF4-FFF2-40B4-BE49-F238E27FC236}">
                <a16:creationId xmlns:a16="http://schemas.microsoft.com/office/drawing/2014/main" id="{7924C276-8C72-4043-B451-BA087BCD6675}"/>
              </a:ext>
            </a:extLst>
          </p:cNvPr>
          <p:cNvGrpSpPr/>
          <p:nvPr/>
        </p:nvGrpSpPr>
        <p:grpSpPr>
          <a:xfrm flipH="1">
            <a:off x="1958081" y="4548378"/>
            <a:ext cx="986326" cy="977344"/>
            <a:chOff x="6189256" y="4472510"/>
            <a:chExt cx="986326" cy="977344"/>
          </a:xfrm>
        </p:grpSpPr>
        <p:pic>
          <p:nvPicPr>
            <p:cNvPr id="48" name="図 47">
              <a:extLst>
                <a:ext uri="{FF2B5EF4-FFF2-40B4-BE49-F238E27FC236}">
                  <a16:creationId xmlns:a16="http://schemas.microsoft.com/office/drawing/2014/main" id="{25F81755-234C-4765-A88E-432F70B598B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 flipH="1">
              <a:off x="6189256" y="4493029"/>
              <a:ext cx="986326" cy="956825"/>
            </a:xfrm>
            <a:prstGeom prst="rect">
              <a:avLst/>
            </a:prstGeom>
            <a:effectLst>
              <a:glow rad="12700">
                <a:schemeClr val="accent1"/>
              </a:glow>
              <a:softEdge rad="0"/>
            </a:effectLst>
          </p:spPr>
        </p:pic>
        <p:sp>
          <p:nvSpPr>
            <p:cNvPr id="49" name="フリーフォーム: 図形 48">
              <a:extLst>
                <a:ext uri="{FF2B5EF4-FFF2-40B4-BE49-F238E27FC236}">
                  <a16:creationId xmlns:a16="http://schemas.microsoft.com/office/drawing/2014/main" id="{F3394D19-3D07-436B-903D-FAA0C8F3640D}"/>
                </a:ext>
              </a:extLst>
            </p:cNvPr>
            <p:cNvSpPr/>
            <p:nvPr/>
          </p:nvSpPr>
          <p:spPr>
            <a:xfrm rot="10800000" flipH="1">
              <a:off x="6616014" y="4472510"/>
              <a:ext cx="219760" cy="358253"/>
            </a:xfrm>
            <a:custGeom>
              <a:avLst/>
              <a:gdLst>
                <a:gd name="connsiteX0" fmla="*/ 311328 w 311328"/>
                <a:gd name="connsiteY0" fmla="*/ 623560 h 623560"/>
                <a:gd name="connsiteX1" fmla="*/ 0 w 311328"/>
                <a:gd name="connsiteY1" fmla="*/ 623560 h 623560"/>
                <a:gd name="connsiteX2" fmla="*/ 100579 w 311328"/>
                <a:gd name="connsiteY2" fmla="*/ 429698 h 623560"/>
                <a:gd name="connsiteX3" fmla="*/ 0 w 311328"/>
                <a:gd name="connsiteY3" fmla="*/ 429698 h 623560"/>
                <a:gd name="connsiteX4" fmla="*/ 0 w 311328"/>
                <a:gd name="connsiteY4" fmla="*/ 0 h 623560"/>
                <a:gd name="connsiteX5" fmla="*/ 311328 w 311328"/>
                <a:gd name="connsiteY5" fmla="*/ 0 h 623560"/>
                <a:gd name="connsiteX6" fmla="*/ 311328 w 311328"/>
                <a:gd name="connsiteY6" fmla="*/ 429698 h 623560"/>
                <a:gd name="connsiteX7" fmla="*/ 210749 w 311328"/>
                <a:gd name="connsiteY7" fmla="*/ 429698 h 623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1328" h="623560">
                  <a:moveTo>
                    <a:pt x="311328" y="623560"/>
                  </a:moveTo>
                  <a:lnTo>
                    <a:pt x="0" y="623560"/>
                  </a:lnTo>
                  <a:lnTo>
                    <a:pt x="100579" y="429698"/>
                  </a:lnTo>
                  <a:lnTo>
                    <a:pt x="0" y="429698"/>
                  </a:lnTo>
                  <a:lnTo>
                    <a:pt x="0" y="0"/>
                  </a:lnTo>
                  <a:lnTo>
                    <a:pt x="311328" y="0"/>
                  </a:lnTo>
                  <a:lnTo>
                    <a:pt x="311328" y="429698"/>
                  </a:lnTo>
                  <a:lnTo>
                    <a:pt x="210749" y="429698"/>
                  </a:ln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bg1">
                  <a:lumMod val="65000"/>
                </a:schemeClr>
              </a:solidFill>
            </a:ln>
            <a:effectLst>
              <a:glow rad="12700">
                <a:schemeClr val="accent1"/>
              </a:glo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30" name="グループ化 29">
            <a:extLst>
              <a:ext uri="{FF2B5EF4-FFF2-40B4-BE49-F238E27FC236}">
                <a16:creationId xmlns:a16="http://schemas.microsoft.com/office/drawing/2014/main" id="{7DD7703C-DE17-40D5-97C4-717B938DB207}"/>
              </a:ext>
            </a:extLst>
          </p:cNvPr>
          <p:cNvGrpSpPr/>
          <p:nvPr/>
        </p:nvGrpSpPr>
        <p:grpSpPr>
          <a:xfrm rot="16200000" flipH="1">
            <a:off x="1973463" y="4552059"/>
            <a:ext cx="977360" cy="986326"/>
            <a:chOff x="2230382" y="4062516"/>
            <a:chExt cx="977360" cy="986326"/>
          </a:xfrm>
        </p:grpSpPr>
        <p:pic>
          <p:nvPicPr>
            <p:cNvPr id="31" name="図 30">
              <a:extLst>
                <a:ext uri="{FF2B5EF4-FFF2-40B4-BE49-F238E27FC236}">
                  <a16:creationId xmlns:a16="http://schemas.microsoft.com/office/drawing/2014/main" id="{08A1F20C-C5BE-4B76-92E2-3AA4CFC14A9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 flipH="1">
              <a:off x="2236166" y="4077266"/>
              <a:ext cx="986326" cy="956826"/>
            </a:xfrm>
            <a:prstGeom prst="rect">
              <a:avLst/>
            </a:prstGeom>
          </p:spPr>
        </p:pic>
        <p:sp>
          <p:nvSpPr>
            <p:cNvPr id="33" name="フリーフォーム: 図形 32">
              <a:extLst>
                <a:ext uri="{FF2B5EF4-FFF2-40B4-BE49-F238E27FC236}">
                  <a16:creationId xmlns:a16="http://schemas.microsoft.com/office/drawing/2014/main" id="{7E660E86-A782-4132-8B77-8461AFA1C75B}"/>
                </a:ext>
              </a:extLst>
            </p:cNvPr>
            <p:cNvSpPr/>
            <p:nvPr/>
          </p:nvSpPr>
          <p:spPr>
            <a:xfrm rot="5400000" flipH="1">
              <a:off x="2299629" y="4333119"/>
              <a:ext cx="219760" cy="358254"/>
            </a:xfrm>
            <a:custGeom>
              <a:avLst/>
              <a:gdLst>
                <a:gd name="connsiteX0" fmla="*/ 311328 w 311328"/>
                <a:gd name="connsiteY0" fmla="*/ 623560 h 623560"/>
                <a:gd name="connsiteX1" fmla="*/ 0 w 311328"/>
                <a:gd name="connsiteY1" fmla="*/ 623560 h 623560"/>
                <a:gd name="connsiteX2" fmla="*/ 100579 w 311328"/>
                <a:gd name="connsiteY2" fmla="*/ 429698 h 623560"/>
                <a:gd name="connsiteX3" fmla="*/ 0 w 311328"/>
                <a:gd name="connsiteY3" fmla="*/ 429698 h 623560"/>
                <a:gd name="connsiteX4" fmla="*/ 0 w 311328"/>
                <a:gd name="connsiteY4" fmla="*/ 0 h 623560"/>
                <a:gd name="connsiteX5" fmla="*/ 311328 w 311328"/>
                <a:gd name="connsiteY5" fmla="*/ 0 h 623560"/>
                <a:gd name="connsiteX6" fmla="*/ 311328 w 311328"/>
                <a:gd name="connsiteY6" fmla="*/ 429698 h 623560"/>
                <a:gd name="connsiteX7" fmla="*/ 210749 w 311328"/>
                <a:gd name="connsiteY7" fmla="*/ 429698 h 623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1328" h="623560">
                  <a:moveTo>
                    <a:pt x="311328" y="623560"/>
                  </a:moveTo>
                  <a:lnTo>
                    <a:pt x="0" y="623560"/>
                  </a:lnTo>
                  <a:lnTo>
                    <a:pt x="100579" y="429698"/>
                  </a:lnTo>
                  <a:lnTo>
                    <a:pt x="0" y="429698"/>
                  </a:lnTo>
                  <a:lnTo>
                    <a:pt x="0" y="0"/>
                  </a:lnTo>
                  <a:lnTo>
                    <a:pt x="311328" y="0"/>
                  </a:lnTo>
                  <a:lnTo>
                    <a:pt x="311328" y="429698"/>
                  </a:lnTo>
                  <a:lnTo>
                    <a:pt x="210749" y="429698"/>
                  </a:ln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288022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69 -0.00093 L 0.48802 -0.0041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427" y="-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1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2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3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4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5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61" grpId="0" animBg="1"/>
      <p:bldP spid="62" grpId="0" animBg="1"/>
      <p:bldP spid="6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9E8C19D-C6E0-439E-A0D3-567F0EFC42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kumimoji="1" lang="en-US" altLang="ja-JP" dirty="0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5C20250C-8329-4C86-B726-D55F679F5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dirty="0"/>
              <a:t>Proposed Method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874E959-FB89-40C2-B2F7-496FB2270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kumimoji="1" lang="en-US" altLang="ja-JP" dirty="0"/>
              <a:t>5</a:t>
            </a:r>
            <a:endParaRPr kumimoji="1" lang="ja-JP" altLang="en-US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BB49BD6E-A0D8-4BCB-8883-3F86DFEC3DF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96" r="50550"/>
          <a:stretch/>
        </p:blipFill>
        <p:spPr>
          <a:xfrm rot="5400000" flipH="1">
            <a:off x="1128390" y="4575447"/>
            <a:ext cx="2838454" cy="1129507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6C325E15-2190-4A64-A16F-1B2A23D049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2236166" y="4077266"/>
            <a:ext cx="986326" cy="956826"/>
          </a:xfrm>
          <a:prstGeom prst="rect">
            <a:avLst/>
          </a:prstGeom>
        </p:spPr>
      </p:pic>
      <p:cxnSp>
        <p:nvCxnSpPr>
          <p:cNvPr id="22" name="直線矢印コネクタ 21">
            <a:extLst>
              <a:ext uri="{FF2B5EF4-FFF2-40B4-BE49-F238E27FC236}">
                <a16:creationId xmlns:a16="http://schemas.microsoft.com/office/drawing/2014/main" id="{59E5CDEC-6FF9-42A5-BE8C-BCA07E7C2EC1}"/>
              </a:ext>
            </a:extLst>
          </p:cNvPr>
          <p:cNvCxnSpPr>
            <a:cxnSpLocks/>
          </p:cNvCxnSpPr>
          <p:nvPr/>
        </p:nvCxnSpPr>
        <p:spPr>
          <a:xfrm rot="16200000" flipH="1">
            <a:off x="2559267" y="5177601"/>
            <a:ext cx="331433" cy="0"/>
          </a:xfrm>
          <a:prstGeom prst="straightConnector1">
            <a:avLst/>
          </a:prstGeom>
          <a:ln w="38100">
            <a:solidFill>
              <a:srgbClr val="002060"/>
            </a:solidFill>
            <a:prstDash val="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3" name="図 22">
            <a:extLst>
              <a:ext uri="{FF2B5EF4-FFF2-40B4-BE49-F238E27FC236}">
                <a16:creationId xmlns:a16="http://schemas.microsoft.com/office/drawing/2014/main" id="{2DC6E948-45DF-4546-985A-9B099923DC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2236160" y="5310441"/>
            <a:ext cx="986326" cy="956825"/>
          </a:xfrm>
          <a:prstGeom prst="rect">
            <a:avLst/>
          </a:prstGeom>
        </p:spPr>
      </p:pic>
      <p:grpSp>
        <p:nvGrpSpPr>
          <p:cNvPr id="42" name="グループ化 41">
            <a:extLst>
              <a:ext uri="{FF2B5EF4-FFF2-40B4-BE49-F238E27FC236}">
                <a16:creationId xmlns:a16="http://schemas.microsoft.com/office/drawing/2014/main" id="{6097A0AE-CC20-4BD6-963B-A57DCA704C14}"/>
              </a:ext>
            </a:extLst>
          </p:cNvPr>
          <p:cNvGrpSpPr/>
          <p:nvPr/>
        </p:nvGrpSpPr>
        <p:grpSpPr>
          <a:xfrm flipH="1">
            <a:off x="1116643" y="4402366"/>
            <a:ext cx="1472002" cy="1452893"/>
            <a:chOff x="564193" y="4402366"/>
            <a:chExt cx="1472002" cy="1452893"/>
          </a:xfrm>
        </p:grpSpPr>
        <p:pic>
          <p:nvPicPr>
            <p:cNvPr id="8" name="図 7">
              <a:extLst>
                <a:ext uri="{FF2B5EF4-FFF2-40B4-BE49-F238E27FC236}">
                  <a16:creationId xmlns:a16="http://schemas.microsoft.com/office/drawing/2014/main" id="{8BA13FE6-2C03-4019-A78D-770CA5892E6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8770"/>
            <a:stretch/>
          </p:blipFill>
          <p:spPr>
            <a:xfrm rot="5400000">
              <a:off x="1635580" y="4932988"/>
              <a:ext cx="398885" cy="402345"/>
            </a:xfrm>
            <a:prstGeom prst="rect">
              <a:avLst/>
            </a:prstGeom>
          </p:spPr>
        </p:pic>
        <p:sp>
          <p:nvSpPr>
            <p:cNvPr id="10" name="フリーフォーム: 図形 9">
              <a:extLst>
                <a:ext uri="{FF2B5EF4-FFF2-40B4-BE49-F238E27FC236}">
                  <a16:creationId xmlns:a16="http://schemas.microsoft.com/office/drawing/2014/main" id="{8E861EBC-1008-46AA-986C-EBFBB83E8CD3}"/>
                </a:ext>
              </a:extLst>
            </p:cNvPr>
            <p:cNvSpPr/>
            <p:nvPr/>
          </p:nvSpPr>
          <p:spPr>
            <a:xfrm rot="16200000">
              <a:off x="633449" y="4333119"/>
              <a:ext cx="219760" cy="358254"/>
            </a:xfrm>
            <a:custGeom>
              <a:avLst/>
              <a:gdLst>
                <a:gd name="connsiteX0" fmla="*/ 311328 w 311328"/>
                <a:gd name="connsiteY0" fmla="*/ 623560 h 623560"/>
                <a:gd name="connsiteX1" fmla="*/ 0 w 311328"/>
                <a:gd name="connsiteY1" fmla="*/ 623560 h 623560"/>
                <a:gd name="connsiteX2" fmla="*/ 100579 w 311328"/>
                <a:gd name="connsiteY2" fmla="*/ 429698 h 623560"/>
                <a:gd name="connsiteX3" fmla="*/ 0 w 311328"/>
                <a:gd name="connsiteY3" fmla="*/ 429698 h 623560"/>
                <a:gd name="connsiteX4" fmla="*/ 0 w 311328"/>
                <a:gd name="connsiteY4" fmla="*/ 0 h 623560"/>
                <a:gd name="connsiteX5" fmla="*/ 311328 w 311328"/>
                <a:gd name="connsiteY5" fmla="*/ 0 h 623560"/>
                <a:gd name="connsiteX6" fmla="*/ 311328 w 311328"/>
                <a:gd name="connsiteY6" fmla="*/ 429698 h 623560"/>
                <a:gd name="connsiteX7" fmla="*/ 210749 w 311328"/>
                <a:gd name="connsiteY7" fmla="*/ 429698 h 623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1328" h="623560">
                  <a:moveTo>
                    <a:pt x="311328" y="623560"/>
                  </a:moveTo>
                  <a:lnTo>
                    <a:pt x="0" y="623560"/>
                  </a:lnTo>
                  <a:lnTo>
                    <a:pt x="100579" y="429698"/>
                  </a:lnTo>
                  <a:lnTo>
                    <a:pt x="0" y="429698"/>
                  </a:lnTo>
                  <a:lnTo>
                    <a:pt x="0" y="0"/>
                  </a:lnTo>
                  <a:lnTo>
                    <a:pt x="311328" y="0"/>
                  </a:lnTo>
                  <a:lnTo>
                    <a:pt x="311328" y="429698"/>
                  </a:lnTo>
                  <a:lnTo>
                    <a:pt x="210749" y="429698"/>
                  </a:ln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ja-JP" altLang="en-US"/>
            </a:p>
          </p:txBody>
        </p:sp>
        <p:cxnSp>
          <p:nvCxnSpPr>
            <p:cNvPr id="11" name="直線矢印コネクタ 10">
              <a:extLst>
                <a:ext uri="{FF2B5EF4-FFF2-40B4-BE49-F238E27FC236}">
                  <a16:creationId xmlns:a16="http://schemas.microsoft.com/office/drawing/2014/main" id="{53AD9745-2D86-4AA6-A051-314C126AF2C7}"/>
                </a:ext>
              </a:extLst>
            </p:cNvPr>
            <p:cNvCxnSpPr>
              <a:cxnSpLocks/>
              <a:stCxn id="8" idx="2"/>
              <a:endCxn id="10" idx="1"/>
            </p:cNvCxnSpPr>
            <p:nvPr/>
          </p:nvCxnSpPr>
          <p:spPr>
            <a:xfrm rot="10800000">
              <a:off x="922458" y="4622123"/>
              <a:ext cx="711393" cy="512036"/>
            </a:xfrm>
            <a:prstGeom prst="straightConnector1">
              <a:avLst/>
            </a:prstGeom>
            <a:ln w="38100">
              <a:solidFill>
                <a:srgbClr val="FF0000"/>
              </a:solidFill>
              <a:prstDash val="sysDot"/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4" name="フリーフォーム: 図形 23">
              <a:extLst>
                <a:ext uri="{FF2B5EF4-FFF2-40B4-BE49-F238E27FC236}">
                  <a16:creationId xmlns:a16="http://schemas.microsoft.com/office/drawing/2014/main" id="{BA4CD614-CAFF-4DDA-A329-F7FDB68F46AA}"/>
                </a:ext>
              </a:extLst>
            </p:cNvPr>
            <p:cNvSpPr/>
            <p:nvPr/>
          </p:nvSpPr>
          <p:spPr>
            <a:xfrm rot="16200000">
              <a:off x="633440" y="5566252"/>
              <a:ext cx="219760" cy="358253"/>
            </a:xfrm>
            <a:custGeom>
              <a:avLst/>
              <a:gdLst>
                <a:gd name="connsiteX0" fmla="*/ 311328 w 311328"/>
                <a:gd name="connsiteY0" fmla="*/ 623560 h 623560"/>
                <a:gd name="connsiteX1" fmla="*/ 0 w 311328"/>
                <a:gd name="connsiteY1" fmla="*/ 623560 h 623560"/>
                <a:gd name="connsiteX2" fmla="*/ 100579 w 311328"/>
                <a:gd name="connsiteY2" fmla="*/ 429698 h 623560"/>
                <a:gd name="connsiteX3" fmla="*/ 0 w 311328"/>
                <a:gd name="connsiteY3" fmla="*/ 429698 h 623560"/>
                <a:gd name="connsiteX4" fmla="*/ 0 w 311328"/>
                <a:gd name="connsiteY4" fmla="*/ 0 h 623560"/>
                <a:gd name="connsiteX5" fmla="*/ 311328 w 311328"/>
                <a:gd name="connsiteY5" fmla="*/ 0 h 623560"/>
                <a:gd name="connsiteX6" fmla="*/ 311328 w 311328"/>
                <a:gd name="connsiteY6" fmla="*/ 429698 h 623560"/>
                <a:gd name="connsiteX7" fmla="*/ 210749 w 311328"/>
                <a:gd name="connsiteY7" fmla="*/ 429698 h 623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1328" h="623560">
                  <a:moveTo>
                    <a:pt x="311328" y="623560"/>
                  </a:moveTo>
                  <a:lnTo>
                    <a:pt x="0" y="623560"/>
                  </a:lnTo>
                  <a:lnTo>
                    <a:pt x="100579" y="429698"/>
                  </a:lnTo>
                  <a:lnTo>
                    <a:pt x="0" y="429698"/>
                  </a:lnTo>
                  <a:lnTo>
                    <a:pt x="0" y="0"/>
                  </a:lnTo>
                  <a:lnTo>
                    <a:pt x="311328" y="0"/>
                  </a:lnTo>
                  <a:lnTo>
                    <a:pt x="311328" y="429698"/>
                  </a:lnTo>
                  <a:lnTo>
                    <a:pt x="210749" y="429698"/>
                  </a:ln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ja-JP" altLang="en-US"/>
            </a:p>
          </p:txBody>
        </p:sp>
        <p:cxnSp>
          <p:nvCxnSpPr>
            <p:cNvPr id="26" name="直線矢印コネクタ 25">
              <a:extLst>
                <a:ext uri="{FF2B5EF4-FFF2-40B4-BE49-F238E27FC236}">
                  <a16:creationId xmlns:a16="http://schemas.microsoft.com/office/drawing/2014/main" id="{1A64CAEB-05E8-4C7D-BBE9-59007320147E}"/>
                </a:ext>
              </a:extLst>
            </p:cNvPr>
            <p:cNvCxnSpPr>
              <a:cxnSpLocks/>
              <a:stCxn id="8" idx="2"/>
              <a:endCxn id="24" idx="0"/>
            </p:cNvCxnSpPr>
            <p:nvPr/>
          </p:nvCxnSpPr>
          <p:spPr>
            <a:xfrm rot="10800000" flipV="1">
              <a:off x="922447" y="5134162"/>
              <a:ext cx="711406" cy="501335"/>
            </a:xfrm>
            <a:prstGeom prst="straightConnector1">
              <a:avLst/>
            </a:prstGeom>
            <a:ln w="38100">
              <a:solidFill>
                <a:srgbClr val="FF0000"/>
              </a:solidFill>
              <a:prstDash val="sysDot"/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32" name="図 31">
            <a:extLst>
              <a:ext uri="{FF2B5EF4-FFF2-40B4-BE49-F238E27FC236}">
                <a16:creationId xmlns:a16="http://schemas.microsoft.com/office/drawing/2014/main" id="{CC8E73B3-624F-4040-B8FB-9CB3B27ED1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050213" y="5407508"/>
            <a:ext cx="1080000" cy="108000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34" name="図 33">
            <a:extLst>
              <a:ext uri="{FF2B5EF4-FFF2-40B4-BE49-F238E27FC236}">
                <a16:creationId xmlns:a16="http://schemas.microsoft.com/office/drawing/2014/main" id="{66E270A9-6709-4631-92F8-0A1136549A8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045910" y="3770646"/>
            <a:ext cx="1080000" cy="108000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cxnSp>
        <p:nvCxnSpPr>
          <p:cNvPr id="41" name="直線矢印コネクタ 40">
            <a:extLst>
              <a:ext uri="{FF2B5EF4-FFF2-40B4-BE49-F238E27FC236}">
                <a16:creationId xmlns:a16="http://schemas.microsoft.com/office/drawing/2014/main" id="{A67EF28F-BB51-46C1-B168-59328FB43958}"/>
              </a:ext>
            </a:extLst>
          </p:cNvPr>
          <p:cNvCxnSpPr>
            <a:cxnSpLocks/>
          </p:cNvCxnSpPr>
          <p:nvPr/>
        </p:nvCxnSpPr>
        <p:spPr>
          <a:xfrm rot="16200000" flipH="1">
            <a:off x="4431389" y="5155926"/>
            <a:ext cx="331433" cy="0"/>
          </a:xfrm>
          <a:prstGeom prst="straightConnector1">
            <a:avLst/>
          </a:prstGeom>
          <a:ln w="38100">
            <a:solidFill>
              <a:srgbClr val="002060"/>
            </a:solidFill>
            <a:prstDash val="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9" name="吹き出し: 線 58">
            <a:extLst>
              <a:ext uri="{FF2B5EF4-FFF2-40B4-BE49-F238E27FC236}">
                <a16:creationId xmlns:a16="http://schemas.microsoft.com/office/drawing/2014/main" id="{E657EAC2-A787-4DD3-B1DD-7AAA35854490}"/>
              </a:ext>
            </a:extLst>
          </p:cNvPr>
          <p:cNvSpPr/>
          <p:nvPr/>
        </p:nvSpPr>
        <p:spPr>
          <a:xfrm>
            <a:off x="5422867" y="4247188"/>
            <a:ext cx="1227503" cy="569364"/>
          </a:xfrm>
          <a:prstGeom prst="borderCallout1">
            <a:avLst>
              <a:gd name="adj1" fmla="val 101729"/>
              <a:gd name="adj2" fmla="val 76160"/>
              <a:gd name="adj3" fmla="val 175341"/>
              <a:gd name="adj4" fmla="val 99894"/>
            </a:avLst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 dirty="0">
                <a:solidFill>
                  <a:schemeClr val="tx1"/>
                </a:solidFill>
              </a:rPr>
              <a:t>Correcting</a:t>
            </a:r>
          </a:p>
          <a:p>
            <a:pPr algn="ctr"/>
            <a:r>
              <a:rPr kumimoji="1" lang="en-US" altLang="ja-JP" sz="1600" dirty="0">
                <a:solidFill>
                  <a:schemeClr val="tx1"/>
                </a:solidFill>
              </a:rPr>
              <a:t>LED position</a:t>
            </a:r>
            <a:endParaRPr kumimoji="1" lang="ja-JP" altLang="en-US" sz="1600" dirty="0">
              <a:solidFill>
                <a:schemeClr val="tx1"/>
              </a:solidFill>
            </a:endParaRPr>
          </a:p>
        </p:txBody>
      </p:sp>
      <p:grpSp>
        <p:nvGrpSpPr>
          <p:cNvPr id="40" name="グループ化 39">
            <a:extLst>
              <a:ext uri="{FF2B5EF4-FFF2-40B4-BE49-F238E27FC236}">
                <a16:creationId xmlns:a16="http://schemas.microsoft.com/office/drawing/2014/main" id="{D3203E41-FCE4-4967-857A-75FE8005D1EF}"/>
              </a:ext>
            </a:extLst>
          </p:cNvPr>
          <p:cNvGrpSpPr/>
          <p:nvPr/>
        </p:nvGrpSpPr>
        <p:grpSpPr>
          <a:xfrm flipH="1">
            <a:off x="6454514" y="3766964"/>
            <a:ext cx="1423115" cy="2720544"/>
            <a:chOff x="6747867" y="3720972"/>
            <a:chExt cx="1423115" cy="2720544"/>
          </a:xfrm>
        </p:grpSpPr>
        <p:cxnSp>
          <p:nvCxnSpPr>
            <p:cNvPr id="43" name="直線矢印コネクタ 42">
              <a:extLst>
                <a:ext uri="{FF2B5EF4-FFF2-40B4-BE49-F238E27FC236}">
                  <a16:creationId xmlns:a16="http://schemas.microsoft.com/office/drawing/2014/main" id="{451658F8-B7C2-4F5C-AA3C-3A75E1846628}"/>
                </a:ext>
              </a:extLst>
            </p:cNvPr>
            <p:cNvCxnSpPr>
              <a:cxnSpLocks/>
            </p:cNvCxnSpPr>
            <p:nvPr/>
          </p:nvCxnSpPr>
          <p:spPr>
            <a:xfrm>
              <a:off x="8124825" y="3720972"/>
              <a:ext cx="0" cy="2520000"/>
            </a:xfrm>
            <a:prstGeom prst="straightConnector1">
              <a:avLst/>
            </a:prstGeom>
            <a:ln w="15875">
              <a:solidFill>
                <a:schemeClr val="tx1"/>
              </a:solidFill>
              <a:prstDash val="sysDash"/>
              <a:tailEnd type="none" w="lg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44" name="図 43">
              <a:extLst>
                <a:ext uri="{FF2B5EF4-FFF2-40B4-BE49-F238E27FC236}">
                  <a16:creationId xmlns:a16="http://schemas.microsoft.com/office/drawing/2014/main" id="{52801B3D-99D5-4151-B157-D1C981ED61F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35300" y="5351549"/>
              <a:ext cx="1080000" cy="1080000"/>
            </a:xfrm>
            <a:prstGeom prst="rect">
              <a:avLst/>
            </a:prstGeom>
            <a:ln w="19050">
              <a:solidFill>
                <a:schemeClr val="tx1"/>
              </a:solidFill>
              <a:prstDash val="sysDash"/>
            </a:ln>
          </p:spPr>
        </p:pic>
        <p:pic>
          <p:nvPicPr>
            <p:cNvPr id="48" name="図 47">
              <a:extLst>
                <a:ext uri="{FF2B5EF4-FFF2-40B4-BE49-F238E27FC236}">
                  <a16:creationId xmlns:a16="http://schemas.microsoft.com/office/drawing/2014/main" id="{1FB7EE1C-AE01-4A60-8BCE-0C419D90E52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47867" y="3720972"/>
              <a:ext cx="1080000" cy="1080000"/>
            </a:xfrm>
            <a:prstGeom prst="rect">
              <a:avLst/>
            </a:prstGeom>
            <a:ln w="19050">
              <a:solidFill>
                <a:schemeClr val="tx1"/>
              </a:solidFill>
              <a:prstDash val="solid"/>
            </a:ln>
          </p:spPr>
        </p:pic>
        <p:cxnSp>
          <p:nvCxnSpPr>
            <p:cNvPr id="49" name="直線矢印コネクタ 48">
              <a:extLst>
                <a:ext uri="{FF2B5EF4-FFF2-40B4-BE49-F238E27FC236}">
                  <a16:creationId xmlns:a16="http://schemas.microsoft.com/office/drawing/2014/main" id="{2152ACAC-29ED-4FC4-9FBF-251092C2F6F6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7122151" y="5106252"/>
              <a:ext cx="331433" cy="0"/>
            </a:xfrm>
            <a:prstGeom prst="straightConnector1">
              <a:avLst/>
            </a:prstGeom>
            <a:ln w="38100">
              <a:solidFill>
                <a:srgbClr val="002060"/>
              </a:solidFill>
              <a:prstDash val="dash"/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1" name="直線矢印コネクタ 50">
              <a:extLst>
                <a:ext uri="{FF2B5EF4-FFF2-40B4-BE49-F238E27FC236}">
                  <a16:creationId xmlns:a16="http://schemas.microsoft.com/office/drawing/2014/main" id="{1F9C955E-7C57-4AF7-BD61-D39A9EDE166B}"/>
                </a:ext>
              </a:extLst>
            </p:cNvPr>
            <p:cNvCxnSpPr>
              <a:cxnSpLocks/>
            </p:cNvCxnSpPr>
            <p:nvPr/>
          </p:nvCxnSpPr>
          <p:spPr>
            <a:xfrm>
              <a:off x="7841775" y="4767516"/>
              <a:ext cx="0" cy="1674000"/>
            </a:xfrm>
            <a:prstGeom prst="straightConnector1">
              <a:avLst/>
            </a:prstGeom>
            <a:ln w="15875">
              <a:solidFill>
                <a:schemeClr val="tx1"/>
              </a:solidFill>
              <a:prstDash val="sysDash"/>
              <a:tailEnd type="none" w="lg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2" name="直線矢印コネクタ 51">
              <a:extLst>
                <a:ext uri="{FF2B5EF4-FFF2-40B4-BE49-F238E27FC236}">
                  <a16:creationId xmlns:a16="http://schemas.microsoft.com/office/drawing/2014/main" id="{DD2EEA9D-E663-4DD1-85D2-A013BAB8093A}"/>
                </a:ext>
              </a:extLst>
            </p:cNvPr>
            <p:cNvCxnSpPr>
              <a:cxnSpLocks/>
            </p:cNvCxnSpPr>
            <p:nvPr/>
          </p:nvCxnSpPr>
          <p:spPr>
            <a:xfrm>
              <a:off x="7708425" y="3720972"/>
              <a:ext cx="0" cy="2700000"/>
            </a:xfrm>
            <a:prstGeom prst="straightConnector1">
              <a:avLst/>
            </a:prstGeom>
            <a:ln w="19050">
              <a:solidFill>
                <a:srgbClr val="FF0000"/>
              </a:solidFill>
              <a:prstDash val="dash"/>
              <a:tailEnd type="none" w="lg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5" name="直線矢印コネクタ 54">
              <a:extLst>
                <a:ext uri="{FF2B5EF4-FFF2-40B4-BE49-F238E27FC236}">
                  <a16:creationId xmlns:a16="http://schemas.microsoft.com/office/drawing/2014/main" id="{07C34B0F-8E00-42DC-ACA7-B632979CABFB}"/>
                </a:ext>
              </a:extLst>
            </p:cNvPr>
            <p:cNvCxnSpPr>
              <a:cxnSpLocks/>
            </p:cNvCxnSpPr>
            <p:nvPr/>
          </p:nvCxnSpPr>
          <p:spPr>
            <a:xfrm>
              <a:off x="7127400" y="3720972"/>
              <a:ext cx="0" cy="2700000"/>
            </a:xfrm>
            <a:prstGeom prst="straightConnector1">
              <a:avLst/>
            </a:prstGeom>
            <a:ln w="19050">
              <a:solidFill>
                <a:srgbClr val="FF0000"/>
              </a:solidFill>
              <a:prstDash val="dash"/>
              <a:tailEnd type="none" w="lg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8" name="直線矢印コネクタ 57">
              <a:extLst>
                <a:ext uri="{FF2B5EF4-FFF2-40B4-BE49-F238E27FC236}">
                  <a16:creationId xmlns:a16="http://schemas.microsoft.com/office/drawing/2014/main" id="{EE1B654A-2251-4BE8-B855-F99422EE63EF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841775" y="5223734"/>
              <a:ext cx="329207" cy="0"/>
            </a:xfrm>
            <a:prstGeom prst="straightConnector1">
              <a:avLst/>
            </a:prstGeom>
            <a:noFill/>
            <a:ln w="222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sp>
        <p:nvSpPr>
          <p:cNvPr id="61" name="正方形/長方形 60">
            <a:extLst>
              <a:ext uri="{FF2B5EF4-FFF2-40B4-BE49-F238E27FC236}">
                <a16:creationId xmlns:a16="http://schemas.microsoft.com/office/drawing/2014/main" id="{C8A77793-5116-44ED-8F3E-516EFDC16B2D}"/>
              </a:ext>
            </a:extLst>
          </p:cNvPr>
          <p:cNvSpPr/>
          <p:nvPr/>
        </p:nvSpPr>
        <p:spPr>
          <a:xfrm flipH="1">
            <a:off x="6785318" y="5398453"/>
            <a:ext cx="1080000" cy="108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0" name="四角形: 角を丸くする 69">
            <a:extLst>
              <a:ext uri="{FF2B5EF4-FFF2-40B4-BE49-F238E27FC236}">
                <a16:creationId xmlns:a16="http://schemas.microsoft.com/office/drawing/2014/main" id="{7A1662D8-7F49-432D-8C17-9B742E5D99CB}"/>
              </a:ext>
            </a:extLst>
          </p:cNvPr>
          <p:cNvSpPr/>
          <p:nvPr/>
        </p:nvSpPr>
        <p:spPr>
          <a:xfrm>
            <a:off x="380170" y="785139"/>
            <a:ext cx="8383656" cy="2080720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 dirty="0">
              <a:solidFill>
                <a:schemeClr val="tx1"/>
              </a:solidFill>
            </a:endParaRPr>
          </a:p>
        </p:txBody>
      </p:sp>
      <p:grpSp>
        <p:nvGrpSpPr>
          <p:cNvPr id="71" name="グループ化 70">
            <a:extLst>
              <a:ext uri="{FF2B5EF4-FFF2-40B4-BE49-F238E27FC236}">
                <a16:creationId xmlns:a16="http://schemas.microsoft.com/office/drawing/2014/main" id="{BBA4949C-8E88-41BE-B311-330DCA54F0F8}"/>
              </a:ext>
            </a:extLst>
          </p:cNvPr>
          <p:cNvGrpSpPr/>
          <p:nvPr/>
        </p:nvGrpSpPr>
        <p:grpSpPr>
          <a:xfrm>
            <a:off x="326109" y="1029752"/>
            <a:ext cx="8613158" cy="1570477"/>
            <a:chOff x="468984" y="1367900"/>
            <a:chExt cx="8186167" cy="1312184"/>
          </a:xfrm>
        </p:grpSpPr>
        <p:sp>
          <p:nvSpPr>
            <p:cNvPr id="72" name="テキスト ボックス 71">
              <a:extLst>
                <a:ext uri="{FF2B5EF4-FFF2-40B4-BE49-F238E27FC236}">
                  <a16:creationId xmlns:a16="http://schemas.microsoft.com/office/drawing/2014/main" id="{0DD083F2-4359-4642-8D95-B61FAE0B8E32}"/>
                </a:ext>
              </a:extLst>
            </p:cNvPr>
            <p:cNvSpPr txBox="1"/>
            <p:nvPr/>
          </p:nvSpPr>
          <p:spPr>
            <a:xfrm>
              <a:off x="468984" y="1368582"/>
              <a:ext cx="3258509" cy="13115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en-US" altLang="ja-JP" sz="2400" dirty="0"/>
                <a:t>Movement of LED</a:t>
              </a:r>
              <a:r>
                <a:rPr kumimoji="1" lang="ja-JP" altLang="en-US" sz="2400" dirty="0"/>
                <a:t> </a:t>
              </a:r>
              <a:r>
                <a:rPr kumimoji="1" lang="en-US" altLang="ja-JP" sz="2400" dirty="0"/>
                <a:t>:</a:t>
              </a:r>
            </a:p>
            <a:p>
              <a:pPr algn="r"/>
              <a:endParaRPr kumimoji="1" lang="en-US" altLang="ja-JP" sz="2400" dirty="0"/>
            </a:p>
            <a:p>
              <a:pPr algn="r"/>
              <a:endParaRPr kumimoji="1" lang="en-US" altLang="ja-JP" sz="2400" dirty="0"/>
            </a:p>
            <a:p>
              <a:pPr algn="r"/>
              <a:r>
                <a:rPr kumimoji="1" lang="en-US" altLang="ja-JP" sz="2400" dirty="0"/>
                <a:t>Few captured images :</a:t>
              </a:r>
              <a:endParaRPr kumimoji="1" lang="ja-JP" altLang="en-US" sz="2400" dirty="0"/>
            </a:p>
          </p:txBody>
        </p:sp>
        <p:sp>
          <p:nvSpPr>
            <p:cNvPr id="73" name="テキスト ボックス 72">
              <a:extLst>
                <a:ext uri="{FF2B5EF4-FFF2-40B4-BE49-F238E27FC236}">
                  <a16:creationId xmlns:a16="http://schemas.microsoft.com/office/drawing/2014/main" id="{40FDC17A-76D4-4F6C-8664-1A637A8ADD13}"/>
                </a:ext>
              </a:extLst>
            </p:cNvPr>
            <p:cNvSpPr txBox="1"/>
            <p:nvPr/>
          </p:nvSpPr>
          <p:spPr>
            <a:xfrm>
              <a:off x="3673532" y="1367900"/>
              <a:ext cx="4981619" cy="13115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2400" dirty="0">
                  <a:solidFill>
                    <a:schemeClr val="tx1"/>
                  </a:solidFill>
                </a:rPr>
                <a:t>Correcting LED position and modified the algorithm of previous research</a:t>
              </a:r>
              <a:endParaRPr kumimoji="1" lang="ja-JP" altLang="en-US" sz="2400" dirty="0">
                <a:solidFill>
                  <a:schemeClr val="tx1"/>
                </a:solidFill>
              </a:endParaRPr>
            </a:p>
            <a:p>
              <a:endParaRPr kumimoji="1" lang="en-US" altLang="ja-JP" sz="2400" dirty="0"/>
            </a:p>
            <a:p>
              <a:r>
                <a:rPr kumimoji="1" lang="en-US" altLang="ja-JP" sz="2400" dirty="0"/>
                <a:t>Using high-speed camera</a:t>
              </a:r>
              <a:endParaRPr kumimoji="1" lang="ja-JP" alt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351403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9B16B54-9EE3-4B95-8C1E-0387512493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/>
              <a:t>Purpose of Study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7BB9FC5-9A76-4C41-99EE-AE8B2DE8DC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endParaRPr lang="en-US" altLang="ja-JP" dirty="0"/>
          </a:p>
          <a:p>
            <a:r>
              <a:rPr lang="en-US" altLang="ja-JP" dirty="0"/>
              <a:t>We modified the acquisition algorithm using spatial and temporal gradient by implement LED position correction</a:t>
            </a:r>
          </a:p>
          <a:p>
            <a:r>
              <a:rPr lang="en-US" altLang="ja-JP" dirty="0"/>
              <a:t>We optimized the number of frames to average the spatial and temporal gradients at each pixel of the captured image</a:t>
            </a:r>
          </a:p>
          <a:p>
            <a:r>
              <a:rPr lang="en-US" altLang="ja-JP" dirty="0"/>
              <a:t>We evaluated LED acquisition success rate with horizontal and vertical LED array patterns.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D05EEAF-16A0-49AC-A02F-2785CE29E4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kumimoji="1" lang="en-US" altLang="ja-JP" dirty="0"/>
              <a:t>6</a:t>
            </a:r>
            <a:endParaRPr kumimoji="1" lang="ja-JP" altLang="en-US" dirty="0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CF2A1108-95FB-4C59-BE05-9BF92D9458BC}"/>
              </a:ext>
            </a:extLst>
          </p:cNvPr>
          <p:cNvSpPr/>
          <p:nvPr/>
        </p:nvSpPr>
        <p:spPr>
          <a:xfrm>
            <a:off x="497840" y="1351102"/>
            <a:ext cx="8148320" cy="1169262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dirty="0">
                <a:solidFill>
                  <a:schemeClr val="tx1"/>
                </a:solidFill>
              </a:rPr>
              <a:t>Realisation of communication between a moving vehicle and a transmitter on the side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89619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ECBA47D-4A40-4A43-A631-68F2CB1D5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Contents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F28BD6B-1A67-4B24-BB55-E7E6C21691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Clr>
                <a:schemeClr val="bg1">
                  <a:lumMod val="50000"/>
                </a:schemeClr>
              </a:buClr>
              <a:buFont typeface="+mj-lt"/>
              <a:buAutoNum type="arabicPeriod"/>
            </a:pPr>
            <a:r>
              <a:rPr kumimoji="1" lang="en-US" altLang="ja-JP" sz="3600" dirty="0">
                <a:solidFill>
                  <a:schemeClr val="bg1">
                    <a:lumMod val="50000"/>
                  </a:schemeClr>
                </a:solidFill>
              </a:rPr>
              <a:t>Reaserch background</a:t>
            </a:r>
          </a:p>
          <a:p>
            <a:pPr marL="457200" indent="-457200">
              <a:buClr>
                <a:schemeClr val="tx1"/>
              </a:buClr>
              <a:buFont typeface="+mj-lt"/>
              <a:buAutoNum type="arabicPeriod"/>
            </a:pPr>
            <a:r>
              <a:rPr kumimoji="1" lang="en-US" altLang="ja-JP" sz="3600" dirty="0"/>
              <a:t>System model of VLC and               Algorithm for LED acquisition</a:t>
            </a:r>
          </a:p>
          <a:p>
            <a:pPr marL="457200" indent="-457200">
              <a:buClr>
                <a:schemeClr val="bg1">
                  <a:lumMod val="50000"/>
                </a:schemeClr>
              </a:buClr>
              <a:buFont typeface="+mj-lt"/>
              <a:buAutoNum type="arabicPeriod"/>
            </a:pPr>
            <a:r>
              <a:rPr kumimoji="1" lang="en-US" altLang="ja-JP" sz="3600" dirty="0">
                <a:solidFill>
                  <a:schemeClr val="bg1">
                    <a:lumMod val="50000"/>
                  </a:schemeClr>
                </a:solidFill>
              </a:rPr>
              <a:t>Result of Experiment</a:t>
            </a:r>
          </a:p>
          <a:p>
            <a:pPr marL="457200" indent="-457200">
              <a:buClr>
                <a:schemeClr val="bg1">
                  <a:lumMod val="50000"/>
                </a:schemeClr>
              </a:buClr>
              <a:buFont typeface="+mj-lt"/>
              <a:buAutoNum type="arabicPeriod"/>
            </a:pPr>
            <a:r>
              <a:rPr kumimoji="1" lang="en-US" altLang="ja-JP" sz="3600" dirty="0">
                <a:solidFill>
                  <a:schemeClr val="bg1">
                    <a:lumMod val="50000"/>
                  </a:schemeClr>
                </a:solidFill>
              </a:rPr>
              <a:t>Conclusion </a:t>
            </a:r>
          </a:p>
          <a:p>
            <a:pPr marL="457200" indent="-457200">
              <a:buClr>
                <a:schemeClr val="tx1"/>
              </a:buClr>
              <a:buFont typeface="+mj-lt"/>
              <a:buAutoNum type="arabicPeriod"/>
            </a:pPr>
            <a:endParaRPr kumimoji="1" lang="en-US" altLang="ja-JP" sz="3600" dirty="0"/>
          </a:p>
        </p:txBody>
      </p:sp>
    </p:spTree>
    <p:extLst>
      <p:ext uri="{BB962C8B-B14F-4D97-AF65-F5344CB8AC3E}">
        <p14:creationId xmlns:p14="http://schemas.microsoft.com/office/powerpoint/2010/main" val="12603980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24266</TotalTime>
  <Words>1670</Words>
  <Application>Microsoft Office PowerPoint</Application>
  <PresentationFormat>画面に合わせる (4:3)</PresentationFormat>
  <Paragraphs>317</Paragraphs>
  <Slides>33</Slides>
  <Notes>5</Notes>
  <HiddenSlides>3</HiddenSlides>
  <MMClips>1</MMClips>
  <ScaleCrop>false</ScaleCrop>
  <HeadingPairs>
    <vt:vector size="6" baseType="variant">
      <vt:variant>
        <vt:lpstr>使用されているフォント</vt:lpstr>
      </vt:variant>
      <vt:variant>
        <vt:i4>9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33</vt:i4>
      </vt:variant>
    </vt:vector>
  </HeadingPairs>
  <TitlesOfParts>
    <vt:vector size="43" baseType="lpstr">
      <vt:lpstr>游ゴシック</vt:lpstr>
      <vt:lpstr>Arial</vt:lpstr>
      <vt:lpstr>Arial</vt:lpstr>
      <vt:lpstr>Calibri</vt:lpstr>
      <vt:lpstr>Calibri Light</vt:lpstr>
      <vt:lpstr>Cambria Math</vt:lpstr>
      <vt:lpstr>Segoe UI</vt:lpstr>
      <vt:lpstr>Verdana</vt:lpstr>
      <vt:lpstr>Wingdings</vt:lpstr>
      <vt:lpstr>Office テーマ</vt:lpstr>
      <vt:lpstr>LED array acquisition in Road to Vehicle Visible Light Communication when receiver crosses transmitter</vt:lpstr>
      <vt:lpstr>Contents</vt:lpstr>
      <vt:lpstr>Contents</vt:lpstr>
      <vt:lpstr>Vehicle-to-Vehicle and Roadside Communications </vt:lpstr>
      <vt:lpstr>Research Trend of ITS-VLC</vt:lpstr>
      <vt:lpstr>Problem of my Research</vt:lpstr>
      <vt:lpstr>Proposed Method</vt:lpstr>
      <vt:lpstr>Purpose of Study</vt:lpstr>
      <vt:lpstr>Contents</vt:lpstr>
      <vt:lpstr>System Model of VLC</vt:lpstr>
      <vt:lpstr>Spatial Gradient and Temporal Gradient [2] </vt:lpstr>
      <vt:lpstr>Spatial-Temporal Image and Spatial-Temporal Cross-Sectional Image</vt:lpstr>
      <vt:lpstr>LED Acquisition and The Number of Average Frames</vt:lpstr>
      <vt:lpstr>Contents</vt:lpstr>
      <vt:lpstr>Experiment</vt:lpstr>
      <vt:lpstr>Experiment view</vt:lpstr>
      <vt:lpstr>The Obtained Spatial-Temporal Cross Section Image</vt:lpstr>
      <vt:lpstr>Spatial-Temporal Gradient Plots of LEDs and Backgrounds</vt:lpstr>
      <vt:lpstr>Examples of LED Acquisition Results</vt:lpstr>
      <vt:lpstr>LED Acquisition Success Rate</vt:lpstr>
      <vt:lpstr>Contents</vt:lpstr>
      <vt:lpstr>Conclusion</vt:lpstr>
      <vt:lpstr>Supplement</vt:lpstr>
      <vt:lpstr>Creation of special-temporal gradient scatter plots</vt:lpstr>
      <vt:lpstr>The reason why the conventional patterns could not be captured</vt:lpstr>
      <vt:lpstr>Future Development</vt:lpstr>
      <vt:lpstr>Derivation of spatial-temporal gradient</vt:lpstr>
      <vt:lpstr>Derivation of spatial-temporal gradient</vt:lpstr>
      <vt:lpstr>In t=n, Derivation of spatial-temporal gradient </vt:lpstr>
      <vt:lpstr>Plots of Spatial-temporal gradient</vt:lpstr>
      <vt:lpstr>PowerPoint プレゼンテーション</vt:lpstr>
      <vt:lpstr>Problem of Visible Light Communication</vt:lpstr>
      <vt:lpstr>Spatial-temporal cross-section image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中村 建翔</dc:creator>
  <cp:lastModifiedBy>中村 建翔</cp:lastModifiedBy>
  <cp:revision>58</cp:revision>
  <dcterms:created xsi:type="dcterms:W3CDTF">2021-06-04T04:13:52Z</dcterms:created>
  <dcterms:modified xsi:type="dcterms:W3CDTF">2022-01-03T06:15:05Z</dcterms:modified>
</cp:coreProperties>
</file>